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Comfortaa Light"/>
      <p:regular r:id="rId18"/>
      <p:bold r:id="rId19"/>
    </p:embeddedFont>
    <p:embeddedFont>
      <p:font typeface="Proxima Nova"/>
      <p:regular r:id="rId20"/>
      <p:bold r:id="rId21"/>
      <p:italic r:id="rId22"/>
      <p:boldItalic r:id="rId23"/>
    </p:embeddedFont>
    <p:embeddedFont>
      <p:font typeface="Sacramento"/>
      <p:regular r:id="rId24"/>
    </p:embeddedFont>
    <p:embeddedFont>
      <p:font typeface="Bebas Neue"/>
      <p:regular r:id="rId25"/>
    </p:embeddedFont>
    <p:embeddedFont>
      <p:font typeface="Fredericka the Great"/>
      <p:regular r:id="rId26"/>
    </p:embeddedFont>
    <p:embeddedFont>
      <p:font typeface="Bungee Shade"/>
      <p:regular r:id="rId27"/>
    </p:embeddedFont>
    <p:embeddedFont>
      <p:font typeface="Alfa Slab One"/>
      <p:regular r:id="rId28"/>
    </p:embeddedFont>
    <p:embeddedFont>
      <p:font typeface="Comforta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22" Type="http://schemas.openxmlformats.org/officeDocument/2006/relationships/font" Target="fonts/ProximaNova-italic.fntdata"/><Relationship Id="rId21" Type="http://schemas.openxmlformats.org/officeDocument/2006/relationships/font" Target="fonts/ProximaNova-bold.fntdata"/><Relationship Id="rId24" Type="http://schemas.openxmlformats.org/officeDocument/2006/relationships/font" Target="fonts/Sacramento-regular.fntdata"/><Relationship Id="rId23"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FrederickatheGreat-regular.fntdata"/><Relationship Id="rId25" Type="http://schemas.openxmlformats.org/officeDocument/2006/relationships/font" Target="fonts/BebasNeue-regular.fntdata"/><Relationship Id="rId28" Type="http://schemas.openxmlformats.org/officeDocument/2006/relationships/font" Target="fonts/AlfaSlabOne-regular.fntdata"/><Relationship Id="rId27" Type="http://schemas.openxmlformats.org/officeDocument/2006/relationships/font" Target="fonts/BungeeShade-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omfortaa-regular.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Comfortaa-bold.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ComfortaaLight-bold.fntdata"/><Relationship Id="rId18" Type="http://schemas.openxmlformats.org/officeDocument/2006/relationships/font" Target="fonts/Comfortaa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kortspeletklimatkoll.se/skol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on.se/el/guider-tips/hemelektroni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on.se/el/guider-tips/vad-aer-kilowat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obalamalen.s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obalamalen.s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3d491fe44_0_8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c3d491fe4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Stäng av datorn i 60 minuter.</a:t>
            </a:r>
            <a:endParaRPr sz="1000">
              <a:solidFill>
                <a:srgbClr val="434343"/>
              </a:solidFill>
              <a:latin typeface="Comfortaa Light"/>
              <a:ea typeface="Comfortaa Light"/>
              <a:cs typeface="Comfortaa Light"/>
              <a:sym typeface="Comfortaa Light"/>
            </a:endParaRPr>
          </a:p>
          <a:p>
            <a:pPr indent="457200" lvl="0" marL="45720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En lektion inspirerad av Earth Hour (släckt belysning i 60 minuter).</a:t>
            </a:r>
            <a:endParaRPr sz="1000">
              <a:solidFill>
                <a:srgbClr val="434343"/>
              </a:solidFill>
              <a:latin typeface="Comfortaa Light"/>
              <a:ea typeface="Comfortaa Light"/>
              <a:cs typeface="Comfortaa Light"/>
              <a:sym typeface="Comfortaa Light"/>
            </a:endParaRPr>
          </a:p>
          <a:p>
            <a:pPr indent="0" lvl="0" marL="0" rtl="0" algn="l">
              <a:spcBef>
                <a:spcPts val="0"/>
              </a:spcBef>
              <a:spcAft>
                <a:spcPts val="0"/>
              </a:spcAft>
              <a:buClr>
                <a:schemeClr val="dk1"/>
              </a:buClr>
              <a:buSzPts val="1100"/>
              <a:buFont typeface="Arial"/>
              <a:buNone/>
            </a:pPr>
            <a:r>
              <a:t/>
            </a:r>
            <a:endParaRPr sz="1000">
              <a:solidFill>
                <a:srgbClr val="434343"/>
              </a:solidFill>
              <a:latin typeface="Comfortaa Light"/>
              <a:ea typeface="Comfortaa Light"/>
              <a:cs typeface="Comfortaa Light"/>
              <a:sym typeface="Comfortaa Light"/>
            </a:endParaRPr>
          </a:p>
          <a:p>
            <a:pPr indent="457200" lvl="0" marL="457200" rtl="0" algn="l">
              <a:spcBef>
                <a:spcPts val="0"/>
              </a:spcBef>
              <a:spcAft>
                <a:spcPts val="0"/>
              </a:spcAft>
              <a:buNone/>
            </a:pPr>
            <a:r>
              <a:rPr lang="sv" sz="1000">
                <a:solidFill>
                  <a:srgbClr val="434343"/>
                </a:solidFill>
                <a:latin typeface="Comfortaa Light"/>
                <a:ea typeface="Comfortaa Light"/>
                <a:cs typeface="Comfortaa Light"/>
                <a:sym typeface="Comfortaa Light"/>
              </a:rPr>
              <a:t>Under 60 minuter sparar vi på elen och miljön samtidigt som vi utan</a:t>
            </a:r>
            <a:endParaRPr sz="1000">
              <a:solidFill>
                <a:srgbClr val="434343"/>
              </a:solidFill>
              <a:latin typeface="Comfortaa Light"/>
              <a:ea typeface="Comfortaa Light"/>
              <a:cs typeface="Comfortaa Light"/>
              <a:sym typeface="Comfortaa Light"/>
            </a:endParaRPr>
          </a:p>
          <a:p>
            <a:pPr indent="457200" lvl="0" marL="457200" rtl="0" algn="l">
              <a:spcBef>
                <a:spcPts val="0"/>
              </a:spcBef>
              <a:spcAft>
                <a:spcPts val="0"/>
              </a:spcAft>
              <a:buNone/>
            </a:pPr>
            <a:r>
              <a:rPr lang="sv" sz="1000">
                <a:solidFill>
                  <a:srgbClr val="434343"/>
                </a:solidFill>
                <a:latin typeface="Comfortaa Light"/>
                <a:ea typeface="Comfortaa Light"/>
                <a:cs typeface="Comfortaa Light"/>
                <a:sym typeface="Comfortaa Light"/>
              </a:rPr>
              <a:t>datorn lär oss om miljö- och energibovar. </a:t>
            </a:r>
            <a:endParaRPr sz="1000">
              <a:solidFill>
                <a:srgbClr val="434343"/>
              </a:solidFill>
              <a:latin typeface="Comfortaa Light"/>
              <a:ea typeface="Comfortaa Light"/>
              <a:cs typeface="Comfortaa Light"/>
              <a:sym typeface="Comfortaa 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1144fa730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1144fa730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sv" sz="1000">
                <a:solidFill>
                  <a:srgbClr val="434343"/>
                </a:solidFill>
                <a:latin typeface="Comfortaa"/>
                <a:ea typeface="Comfortaa"/>
                <a:cs typeface="Comfortaa"/>
                <a:sym typeface="Comfortaa"/>
              </a:rPr>
              <a:t>Lärarmaterial</a:t>
            </a:r>
            <a:endParaRPr b="1" sz="1000">
              <a:solidFill>
                <a:srgbClr val="434343"/>
              </a:solidFill>
              <a:latin typeface="Comfortaa"/>
              <a:ea typeface="Comfortaa"/>
              <a:cs typeface="Comfortaa"/>
              <a:sym typeface="Comfortaa"/>
            </a:endParaRPr>
          </a:p>
          <a:p>
            <a:pPr indent="0" lvl="0" marL="0" rtl="0" algn="l">
              <a:lnSpc>
                <a:spcPct val="115000"/>
              </a:lnSpc>
              <a:spcBef>
                <a:spcPts val="0"/>
              </a:spcBef>
              <a:spcAft>
                <a:spcPts val="0"/>
              </a:spcAft>
              <a:buNone/>
            </a:pPr>
            <a:r>
              <a:rPr b="1" lang="sv" sz="1000">
                <a:solidFill>
                  <a:srgbClr val="434343"/>
                </a:solidFill>
                <a:latin typeface="Comfortaa"/>
                <a:ea typeface="Comfortaa"/>
                <a:cs typeface="Comfortaa"/>
                <a:sym typeface="Comfortaa"/>
              </a:rPr>
              <a:t>Förberedelse				Genomförande			Uppföljning	</a:t>
            </a:r>
            <a:br>
              <a:rPr b="1" lang="sv" sz="1000">
                <a:solidFill>
                  <a:srgbClr val="434343"/>
                </a:solidFill>
                <a:latin typeface="Comfortaa"/>
                <a:ea typeface="Comfortaa"/>
                <a:cs typeface="Comfortaa"/>
                <a:sym typeface="Comfortaa"/>
              </a:rPr>
            </a:br>
            <a:r>
              <a:rPr lang="sv" sz="1000">
                <a:solidFill>
                  <a:srgbClr val="434343"/>
                </a:solidFill>
                <a:latin typeface="Comfortaa Light"/>
                <a:ea typeface="Comfortaa Light"/>
                <a:cs typeface="Comfortaa Light"/>
                <a:sym typeface="Comfortaa Light"/>
              </a:rPr>
              <a:t>Kortleken Klimatkoll			6 grupper, 1 spelledare		Varierat</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None/>
            </a:pPr>
            <a:r>
              <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None/>
            </a:pPr>
            <a:r>
              <a:rPr b="1" lang="sv" sz="1000">
                <a:solidFill>
                  <a:srgbClr val="434343"/>
                </a:solidFill>
                <a:latin typeface="Comfortaa"/>
                <a:ea typeface="Comfortaa"/>
                <a:cs typeface="Comfortaa"/>
                <a:sym typeface="Comfortaa"/>
              </a:rPr>
              <a:t>Instruktioner</a:t>
            </a:r>
            <a:endParaRPr b="1" sz="1000">
              <a:solidFill>
                <a:srgbClr val="434343"/>
              </a:solidFill>
              <a:latin typeface="Comfortaa"/>
              <a:ea typeface="Comfortaa"/>
              <a:cs typeface="Comfortaa"/>
              <a:sym typeface="Comfortaa"/>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Dela in klassen i 6 grupper.</a:t>
            </a:r>
            <a:endParaRPr sz="1000">
              <a:solidFill>
                <a:srgbClr val="434343"/>
              </a:solidFill>
              <a:latin typeface="Comfortaa Light"/>
              <a:ea typeface="Comfortaa Light"/>
              <a:cs typeface="Comfortaa Light"/>
              <a:sym typeface="Comfortaa Light"/>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Varje grupp får ett Klimatkoll-kort.</a:t>
            </a:r>
            <a:endParaRPr sz="1000">
              <a:solidFill>
                <a:srgbClr val="434343"/>
              </a:solidFill>
              <a:latin typeface="Comfortaa Light"/>
              <a:ea typeface="Comfortaa Light"/>
              <a:cs typeface="Comfortaa Light"/>
              <a:sym typeface="Comfortaa Light"/>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Gruppen läser sitt kort och diskuterar innehållet med övriga gruppmedlemmar.</a:t>
            </a:r>
            <a:endParaRPr sz="1000">
              <a:solidFill>
                <a:srgbClr val="434343"/>
              </a:solidFill>
              <a:latin typeface="Comfortaa Light"/>
              <a:ea typeface="Comfortaa Light"/>
              <a:cs typeface="Comfortaa Light"/>
              <a:sym typeface="Comfortaa Light"/>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Spelledaren ber grupperna att presentera sina kort för varandra </a:t>
            </a:r>
            <a:br>
              <a:rPr lang="sv" sz="1000">
                <a:solidFill>
                  <a:srgbClr val="434343"/>
                </a:solidFill>
                <a:latin typeface="Comfortaa Light"/>
                <a:ea typeface="Comfortaa Light"/>
                <a:cs typeface="Comfortaa Light"/>
                <a:sym typeface="Comfortaa Light"/>
              </a:rPr>
            </a:br>
            <a:r>
              <a:rPr lang="sv" sz="1000">
                <a:solidFill>
                  <a:srgbClr val="434343"/>
                </a:solidFill>
                <a:latin typeface="Comfortaa Light"/>
                <a:ea typeface="Comfortaa Light"/>
                <a:cs typeface="Comfortaa Light"/>
                <a:sym typeface="Comfortaa Light"/>
              </a:rPr>
              <a:t>(ej berätta det antal kg Co2e som står på kortet).</a:t>
            </a:r>
            <a:endParaRPr sz="1000">
              <a:solidFill>
                <a:srgbClr val="434343"/>
              </a:solidFill>
              <a:latin typeface="Comfortaa Light"/>
              <a:ea typeface="Comfortaa Light"/>
              <a:cs typeface="Comfortaa Light"/>
              <a:sym typeface="Comfortaa Light"/>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Grupperna diskuterar vilket kort de tror har störst klimatpåverkan.</a:t>
            </a:r>
            <a:endParaRPr sz="1000">
              <a:solidFill>
                <a:srgbClr val="434343"/>
              </a:solidFill>
              <a:latin typeface="Comfortaa Light"/>
              <a:ea typeface="Comfortaa Light"/>
              <a:cs typeface="Comfortaa Light"/>
              <a:sym typeface="Comfortaa Light"/>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Spelledaren ber klassen att rösta ut den grupp som de tror har kortet med störst klimatpåverkan.</a:t>
            </a:r>
            <a:endParaRPr sz="1000">
              <a:solidFill>
                <a:srgbClr val="434343"/>
              </a:solidFill>
              <a:latin typeface="Comfortaa Light"/>
              <a:ea typeface="Comfortaa Light"/>
              <a:cs typeface="Comfortaa Light"/>
              <a:sym typeface="Comfortaa Light"/>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Alla grupper avslöjar sina siffror (kg Co2e).</a:t>
            </a:r>
            <a:endParaRPr sz="1000">
              <a:solidFill>
                <a:srgbClr val="434343"/>
              </a:solidFill>
              <a:latin typeface="Comfortaa Light"/>
              <a:ea typeface="Comfortaa Light"/>
              <a:cs typeface="Comfortaa Light"/>
              <a:sym typeface="Comfortaa Light"/>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Spelledaren samlar in korten och delar ut nya.</a:t>
            </a:r>
            <a:endParaRPr sz="1000">
              <a:solidFill>
                <a:srgbClr val="434343"/>
              </a:solidFill>
              <a:latin typeface="Comfortaa Light"/>
              <a:ea typeface="Comfortaa Light"/>
              <a:cs typeface="Comfortaa Light"/>
              <a:sym typeface="Comfortaa Light"/>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Ny runda med en mindre grupp som röstats ut.</a:t>
            </a:r>
            <a:endParaRPr sz="1000">
              <a:solidFill>
                <a:srgbClr val="434343"/>
              </a:solidFill>
              <a:latin typeface="Comfortaa Light"/>
              <a:ea typeface="Comfortaa Light"/>
              <a:cs typeface="Comfortaa Light"/>
              <a:sym typeface="Comfortaa Light"/>
            </a:endParaRPr>
          </a:p>
          <a:p>
            <a:pPr indent="-292100" lvl="0" marL="457200" rtl="0" algn="l">
              <a:lnSpc>
                <a:spcPct val="115000"/>
              </a:lnSpc>
              <a:spcBef>
                <a:spcPts val="0"/>
              </a:spcBef>
              <a:spcAft>
                <a:spcPts val="0"/>
              </a:spcAft>
              <a:buClr>
                <a:srgbClr val="434343"/>
              </a:buClr>
              <a:buSzPts val="1000"/>
              <a:buFont typeface="Comfortaa Light"/>
              <a:buAutoNum type="arabicPeriod"/>
            </a:pPr>
            <a:r>
              <a:rPr lang="sv" sz="1000">
                <a:solidFill>
                  <a:srgbClr val="434343"/>
                </a:solidFill>
                <a:latin typeface="Comfortaa Light"/>
                <a:ea typeface="Comfortaa Light"/>
                <a:cs typeface="Comfortaa Light"/>
                <a:sym typeface="Comfortaa Light"/>
              </a:rPr>
              <a:t>Sista grupp kvar vinner. </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None/>
            </a:pPr>
            <a:r>
              <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None/>
            </a:pPr>
            <a:r>
              <a:rPr b="1" lang="sv" sz="1000">
                <a:solidFill>
                  <a:srgbClr val="434343"/>
                </a:solidFill>
                <a:highlight>
                  <a:srgbClr val="FFD861"/>
                </a:highlight>
                <a:latin typeface="Comfortaa"/>
                <a:ea typeface="Comfortaa"/>
                <a:cs typeface="Comfortaa"/>
                <a:sym typeface="Comfortaa"/>
              </a:rPr>
              <a:t>För förslag på fler spel med kortleken och lärarmaterial med lektionsupplägg: </a:t>
            </a:r>
            <a:r>
              <a:rPr b="1" lang="sv" sz="1000" u="sng">
                <a:solidFill>
                  <a:schemeClr val="hlink"/>
                </a:solidFill>
                <a:highlight>
                  <a:srgbClr val="FFD861"/>
                </a:highlight>
                <a:latin typeface="Comfortaa"/>
                <a:ea typeface="Comfortaa"/>
                <a:cs typeface="Comfortaa"/>
                <a:sym typeface="Comfortaa"/>
                <a:hlinkClick r:id="rId2"/>
              </a:rPr>
              <a:t>www.kortspeletklimatkoll.se/skola</a:t>
            </a:r>
            <a:endParaRPr sz="1000">
              <a:solidFill>
                <a:srgbClr val="434343"/>
              </a:solidFill>
              <a:latin typeface="Comfortaa Light"/>
              <a:ea typeface="Comfortaa Light"/>
              <a:cs typeface="Comfortaa Light"/>
              <a:sym typeface="Comfortaa 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3d491fe44_0_1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c3d491fe44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Datorn är inte ett nödvändigt verktyg inför varje lektion.</a:t>
            </a:r>
            <a:br>
              <a:rPr lang="sv" sz="1000">
                <a:solidFill>
                  <a:srgbClr val="434343"/>
                </a:solidFill>
                <a:latin typeface="Comfortaa Light"/>
                <a:ea typeface="Comfortaa Light"/>
                <a:cs typeface="Comfortaa Light"/>
                <a:sym typeface="Comfortaa Light"/>
              </a:rPr>
            </a:br>
            <a:r>
              <a:rPr lang="sv" sz="1000">
                <a:solidFill>
                  <a:srgbClr val="434343"/>
                </a:solidFill>
                <a:latin typeface="Comfortaa Light"/>
                <a:ea typeface="Comfortaa Light"/>
                <a:cs typeface="Comfortaa Light"/>
                <a:sym typeface="Comfortaa Light"/>
              </a:rPr>
              <a:t>Vi stänger av datorn i en timme för att vara snälla mot miljön, datorn och oss själva genom att minska på skärmtiden.</a:t>
            </a:r>
            <a:endParaRPr sz="1000">
              <a:solidFill>
                <a:srgbClr val="434343"/>
              </a:solidFill>
              <a:latin typeface="Comfortaa Light"/>
              <a:ea typeface="Comfortaa Light"/>
              <a:cs typeface="Comfortaa Light"/>
              <a:sym typeface="Comfortaa 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c3d491fe44_0_9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c3d491fe4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sv" sz="1000">
                <a:solidFill>
                  <a:srgbClr val="434343"/>
                </a:solidFill>
                <a:latin typeface="Comfortaa"/>
                <a:ea typeface="Comfortaa"/>
                <a:cs typeface="Comfortaa"/>
                <a:sym typeface="Comfortaa"/>
              </a:rPr>
              <a:t>Uträkning:</a:t>
            </a:r>
            <a:endParaRPr b="1" sz="1000">
              <a:solidFill>
                <a:srgbClr val="434343"/>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1 bärbar dator i 1 h= 50 watt</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Klass på ca 30 elever= 1500 watt</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1500 watt= 1,5 kilowatt</a:t>
            </a:r>
            <a:br>
              <a:rPr lang="sv" sz="1000">
                <a:solidFill>
                  <a:srgbClr val="434343"/>
                </a:solidFill>
                <a:latin typeface="Comfortaa Light"/>
                <a:ea typeface="Comfortaa Light"/>
                <a:cs typeface="Comfortaa Light"/>
                <a:sym typeface="Comfortaa Light"/>
              </a:rPr>
            </a:br>
            <a:r>
              <a:rPr lang="sv" sz="1000">
                <a:solidFill>
                  <a:srgbClr val="434343"/>
                </a:solidFill>
                <a:latin typeface="Comfortaa Light"/>
                <a:ea typeface="Comfortaa Light"/>
                <a:cs typeface="Comfortaa Light"/>
                <a:sym typeface="Comfortaa Light"/>
              </a:rPr>
              <a:t>Källa: </a:t>
            </a:r>
            <a:r>
              <a:rPr lang="sv" sz="1000" u="sng">
                <a:solidFill>
                  <a:schemeClr val="hlink"/>
                </a:solidFill>
                <a:latin typeface="Comfortaa Light"/>
                <a:ea typeface="Comfortaa Light"/>
                <a:cs typeface="Comfortaa Light"/>
                <a:sym typeface="Comfortaa Light"/>
                <a:hlinkClick r:id="rId2"/>
              </a:rPr>
              <a:t>klicka här</a:t>
            </a:r>
            <a:endParaRPr sz="1000">
              <a:solidFill>
                <a:srgbClr val="434343"/>
              </a:solidFill>
              <a:latin typeface="Comfortaa Light"/>
              <a:ea typeface="Comfortaa Light"/>
              <a:cs typeface="Comfortaa Light"/>
              <a:sym typeface="Comfortaa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3d491fe44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c3d491fe4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1000">
                <a:solidFill>
                  <a:srgbClr val="434343"/>
                </a:solidFill>
                <a:latin typeface="Comfortaa Light"/>
                <a:ea typeface="Comfortaa Light"/>
                <a:cs typeface="Comfortaa Light"/>
                <a:sym typeface="Comfortaa Light"/>
              </a:rPr>
              <a:t>Under 60 minuter utan dator sparar vi i klassen 1,5 kilowatt.</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Det är en besparing av energi som räcker till att rosta ca 120 brödskivor, </a:t>
            </a:r>
            <a:br>
              <a:rPr lang="sv" sz="1000">
                <a:solidFill>
                  <a:srgbClr val="434343"/>
                </a:solidFill>
                <a:latin typeface="Comfortaa Light"/>
                <a:ea typeface="Comfortaa Light"/>
                <a:cs typeface="Comfortaa Light"/>
                <a:sym typeface="Comfortaa Light"/>
              </a:rPr>
            </a:br>
            <a:r>
              <a:rPr lang="sv" sz="1000">
                <a:solidFill>
                  <a:srgbClr val="434343"/>
                </a:solidFill>
                <a:latin typeface="Comfortaa Light"/>
                <a:ea typeface="Comfortaa Light"/>
                <a:cs typeface="Comfortaa Light"/>
                <a:sym typeface="Comfortaa Light"/>
              </a:rPr>
              <a:t>kolla på 30 avsnitt av en serie eller koka 130 koppar kaffe.</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Källa: </a:t>
            </a:r>
            <a:r>
              <a:rPr lang="sv" sz="1000" u="sng">
                <a:solidFill>
                  <a:schemeClr val="hlink"/>
                </a:solidFill>
                <a:latin typeface="Comfortaa Light"/>
                <a:ea typeface="Comfortaa Light"/>
                <a:cs typeface="Comfortaa Light"/>
                <a:sym typeface="Comfortaa Light"/>
                <a:hlinkClick r:id="rId2"/>
              </a:rPr>
              <a:t>klicka här</a:t>
            </a:r>
            <a:endParaRPr sz="1000">
              <a:solidFill>
                <a:srgbClr val="434343"/>
              </a:solidFill>
              <a:latin typeface="Comfortaa Light"/>
              <a:ea typeface="Comfortaa Light"/>
              <a:cs typeface="Comfortaa Light"/>
              <a:sym typeface="Comfortaa Light"/>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3d491fe44_0_10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c3d491fe4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Att vi behöver ta hand om vår planet för att katastrof-scenerna ur någon av alla undergångsfilmer inte ska bli vår verklighet, känner vi till. Men känner ni till de 17 konkreta mål som världens länder satt upp för att nå en hållbar utveckling?</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Clr>
                <a:schemeClr val="dk1"/>
              </a:buClr>
              <a:buSzPts val="1100"/>
              <a:buFont typeface="Arial"/>
              <a:buNone/>
            </a:pPr>
            <a:br>
              <a:rPr lang="sv" sz="1000">
                <a:solidFill>
                  <a:srgbClr val="434343"/>
                </a:solidFill>
                <a:latin typeface="Comfortaa Light"/>
                <a:ea typeface="Comfortaa Light"/>
                <a:cs typeface="Comfortaa Light"/>
                <a:sym typeface="Comfortaa Light"/>
              </a:rPr>
            </a:br>
            <a:r>
              <a:rPr lang="sv" sz="1000">
                <a:solidFill>
                  <a:srgbClr val="434343"/>
                </a:solidFill>
                <a:latin typeface="Comfortaa Light"/>
                <a:ea typeface="Comfortaa Light"/>
                <a:cs typeface="Comfortaa Light"/>
                <a:sym typeface="Comfortaa Light"/>
              </a:rPr>
              <a:t>Källa: </a:t>
            </a:r>
            <a:r>
              <a:rPr lang="sv" sz="1000" u="sng">
                <a:solidFill>
                  <a:schemeClr val="hlink"/>
                </a:solidFill>
                <a:latin typeface="Comfortaa Light"/>
                <a:ea typeface="Comfortaa Light"/>
                <a:cs typeface="Comfortaa Light"/>
                <a:sym typeface="Comfortaa Light"/>
                <a:hlinkClick r:id="rId2"/>
              </a:rPr>
              <a:t>klicka här</a:t>
            </a:r>
            <a:endParaRPr sz="1000">
              <a:solidFill>
                <a:srgbClr val="434343"/>
              </a:solidFill>
              <a:latin typeface="Comfortaa Light"/>
              <a:ea typeface="Comfortaa Light"/>
              <a:cs typeface="Comfortaa Light"/>
              <a:sym typeface="Comfortaa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c3d491fe4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c3d491fe44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sv" sz="1000">
                <a:solidFill>
                  <a:srgbClr val="434343"/>
                </a:solidFill>
                <a:latin typeface="Comfortaa"/>
                <a:ea typeface="Comfortaa"/>
                <a:cs typeface="Comfortaa"/>
                <a:sym typeface="Comfortaa"/>
              </a:rPr>
              <a:t>Energieffektiva timmen</a:t>
            </a:r>
            <a:endParaRPr b="1" sz="1000">
              <a:solidFill>
                <a:srgbClr val="434343"/>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Denna timme bidrar vi till delmål 7.3 i de globala målen. </a:t>
            </a:r>
            <a:br>
              <a:rPr lang="sv" sz="1000">
                <a:solidFill>
                  <a:srgbClr val="434343"/>
                </a:solidFill>
                <a:latin typeface="Comfortaa Light"/>
                <a:ea typeface="Comfortaa Light"/>
                <a:cs typeface="Comfortaa Light"/>
                <a:sym typeface="Comfortaa Light"/>
              </a:rPr>
            </a:b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Källa: </a:t>
            </a:r>
            <a:r>
              <a:rPr lang="sv" sz="1000" u="sng">
                <a:solidFill>
                  <a:schemeClr val="hlink"/>
                </a:solidFill>
                <a:latin typeface="Comfortaa Light"/>
                <a:ea typeface="Comfortaa Light"/>
                <a:cs typeface="Comfortaa Light"/>
                <a:sym typeface="Comfortaa Light"/>
                <a:hlinkClick r:id="rId2"/>
              </a:rPr>
              <a:t>klicka här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c3d491fe44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c3d491fe44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sv" sz="1000">
                <a:solidFill>
                  <a:srgbClr val="434343"/>
                </a:solidFill>
                <a:latin typeface="Comfortaa"/>
                <a:ea typeface="Comfortaa"/>
                <a:cs typeface="Comfortaa"/>
                <a:sym typeface="Comfortaa"/>
              </a:rPr>
              <a:t>Begreppsgenomgång</a:t>
            </a:r>
            <a:endParaRPr b="1" sz="1000">
              <a:solidFill>
                <a:srgbClr val="434343"/>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Genomgång och/ eller diskussion om sambandet mellan utsläpp, energieffektivitet och hållbar utveckling.</a:t>
            </a:r>
            <a:endParaRPr sz="1000">
              <a:solidFill>
                <a:srgbClr val="434343"/>
              </a:solidFill>
              <a:latin typeface="Comfortaa Light"/>
              <a:ea typeface="Comfortaa Light"/>
              <a:cs typeface="Comfortaa Light"/>
              <a:sym typeface="Comfortaa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c3d491fe44_0_10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c3d491fe4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sv" sz="1000">
                <a:solidFill>
                  <a:srgbClr val="434343"/>
                </a:solidFill>
                <a:latin typeface="Comfortaa"/>
                <a:ea typeface="Comfortaa"/>
                <a:cs typeface="Comfortaa"/>
                <a:sym typeface="Comfortaa"/>
              </a:rPr>
              <a:t>Vi ska gejma utan dator!</a:t>
            </a:r>
            <a:endParaRPr b="1" sz="1000">
              <a:solidFill>
                <a:srgbClr val="434343"/>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Spela det egenkonstruerade spelet “Hitta miljöboven”. </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Clr>
                <a:schemeClr val="dk1"/>
              </a:buClr>
              <a:buSzPts val="1100"/>
              <a:buFont typeface="Arial"/>
              <a:buNone/>
            </a:pPr>
            <a:r>
              <a:t/>
            </a:r>
            <a:endParaRPr b="1" sz="1000">
              <a:solidFill>
                <a:srgbClr val="434343"/>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b="1" lang="sv" sz="1000">
                <a:solidFill>
                  <a:srgbClr val="434343"/>
                </a:solidFill>
                <a:latin typeface="Comfortaa"/>
                <a:ea typeface="Comfortaa"/>
                <a:cs typeface="Comfortaa"/>
                <a:sym typeface="Comfortaa"/>
              </a:rPr>
              <a:t>Lärartips</a:t>
            </a:r>
            <a:br>
              <a:rPr lang="sv" sz="1000">
                <a:solidFill>
                  <a:srgbClr val="434343"/>
                </a:solidFill>
                <a:latin typeface="Comfortaa Light"/>
                <a:ea typeface="Comfortaa Light"/>
                <a:cs typeface="Comfortaa Light"/>
                <a:sym typeface="Comfortaa Light"/>
              </a:rPr>
            </a:br>
            <a:r>
              <a:rPr lang="sv" sz="1000">
                <a:solidFill>
                  <a:srgbClr val="434343"/>
                </a:solidFill>
                <a:latin typeface="Comfortaa Light"/>
                <a:ea typeface="Comfortaa Light"/>
                <a:cs typeface="Comfortaa Light"/>
                <a:sym typeface="Comfortaa Light"/>
              </a:rPr>
              <a:t>Ämnen som med fördel kan genomföra lektionen:</a:t>
            </a:r>
            <a:endParaRPr sz="10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Clr>
                <a:schemeClr val="dk1"/>
              </a:buClr>
              <a:buSzPts val="1100"/>
              <a:buFont typeface="Arial"/>
              <a:buNone/>
            </a:pPr>
            <a:r>
              <a:rPr lang="sv" sz="1000">
                <a:solidFill>
                  <a:srgbClr val="434343"/>
                </a:solidFill>
                <a:latin typeface="Comfortaa Light"/>
                <a:ea typeface="Comfortaa Light"/>
                <a:cs typeface="Comfortaa Light"/>
                <a:sym typeface="Comfortaa Light"/>
              </a:rPr>
              <a:t>alla ämnen eftersom innehållet behandlar delar ur examensmålen på flera gymnasieprogram. Testa spelet oberoende av kurs, som en fristående lektion eller som en introduktion till ett större moment. </a:t>
            </a:r>
            <a:endParaRPr sz="1000">
              <a:solidFill>
                <a:srgbClr val="434343"/>
              </a:solidFill>
              <a:latin typeface="Comfortaa Light"/>
              <a:ea typeface="Comfortaa Light"/>
              <a:cs typeface="Comfortaa Light"/>
              <a:sym typeface="Comfortaa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c3d491fe44_0_1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c3d491fe4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sv" sz="1000">
                <a:solidFill>
                  <a:srgbClr val="434343"/>
                </a:solidFill>
                <a:latin typeface="Comfortaa"/>
                <a:ea typeface="Comfortaa"/>
                <a:cs typeface="Comfortaa"/>
                <a:sym typeface="Comfortaa"/>
              </a:rPr>
              <a:t>Varför </a:t>
            </a:r>
            <a:r>
              <a:rPr b="1" lang="sv" sz="1000">
                <a:solidFill>
                  <a:srgbClr val="434343"/>
                </a:solidFill>
                <a:latin typeface="Comfortaa"/>
                <a:ea typeface="Comfortaa"/>
                <a:cs typeface="Comfortaa"/>
                <a:sym typeface="Comfortaa"/>
              </a:rPr>
              <a:t>spela “Hitta miljöboven”?	</a:t>
            </a:r>
            <a:br>
              <a:rPr b="1" lang="sv" sz="1000">
                <a:solidFill>
                  <a:srgbClr val="434343"/>
                </a:solidFill>
                <a:latin typeface="Comfortaa"/>
                <a:ea typeface="Comfortaa"/>
                <a:cs typeface="Comfortaa"/>
                <a:sym typeface="Comfortaa"/>
              </a:rPr>
            </a:br>
            <a:endParaRPr sz="1000">
              <a:solidFill>
                <a:srgbClr val="434343"/>
              </a:solidFill>
              <a:latin typeface="Comfortaa Light"/>
              <a:ea typeface="Comfortaa Light"/>
              <a:cs typeface="Comfortaa Light"/>
              <a:sym typeface="Comfortaa 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cxnSp>
        <p:nvCxnSpPr>
          <p:cNvPr id="100" name="Google Shape;100;p26"/>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01" name="Google Shape;101;p26"/>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400"/>
              <a:buNone/>
              <a:defRPr sz="5400"/>
            </a:lvl1pPr>
            <a:lvl2pPr lvl="1" rtl="0" algn="ctr">
              <a:lnSpc>
                <a:spcPct val="100000"/>
              </a:lnSpc>
              <a:spcBef>
                <a:spcPts val="0"/>
              </a:spcBef>
              <a:spcAft>
                <a:spcPts val="0"/>
              </a:spcAft>
              <a:buSzPts val="5400"/>
              <a:buNone/>
              <a:defRPr sz="5400"/>
            </a:lvl2pPr>
            <a:lvl3pPr lvl="2" rtl="0" algn="ctr">
              <a:lnSpc>
                <a:spcPct val="100000"/>
              </a:lnSpc>
              <a:spcBef>
                <a:spcPts val="0"/>
              </a:spcBef>
              <a:spcAft>
                <a:spcPts val="0"/>
              </a:spcAft>
              <a:buSzPts val="5400"/>
              <a:buNone/>
              <a:defRPr sz="5400"/>
            </a:lvl3pPr>
            <a:lvl4pPr lvl="3" rtl="0" algn="ctr">
              <a:lnSpc>
                <a:spcPct val="100000"/>
              </a:lnSpc>
              <a:spcBef>
                <a:spcPts val="0"/>
              </a:spcBef>
              <a:spcAft>
                <a:spcPts val="0"/>
              </a:spcAft>
              <a:buSzPts val="5400"/>
              <a:buNone/>
              <a:defRPr sz="5400"/>
            </a:lvl4pPr>
            <a:lvl5pPr lvl="4" rtl="0" algn="ctr">
              <a:lnSpc>
                <a:spcPct val="100000"/>
              </a:lnSpc>
              <a:spcBef>
                <a:spcPts val="0"/>
              </a:spcBef>
              <a:spcAft>
                <a:spcPts val="0"/>
              </a:spcAft>
              <a:buSzPts val="5400"/>
              <a:buNone/>
              <a:defRPr sz="5400"/>
            </a:lvl5pPr>
            <a:lvl6pPr lvl="5" rtl="0" algn="ctr">
              <a:lnSpc>
                <a:spcPct val="100000"/>
              </a:lnSpc>
              <a:spcBef>
                <a:spcPts val="0"/>
              </a:spcBef>
              <a:spcAft>
                <a:spcPts val="0"/>
              </a:spcAft>
              <a:buSzPts val="5400"/>
              <a:buNone/>
              <a:defRPr sz="5400"/>
            </a:lvl6pPr>
            <a:lvl7pPr lvl="6" rtl="0" algn="ctr">
              <a:lnSpc>
                <a:spcPct val="100000"/>
              </a:lnSpc>
              <a:spcBef>
                <a:spcPts val="0"/>
              </a:spcBef>
              <a:spcAft>
                <a:spcPts val="0"/>
              </a:spcAft>
              <a:buSzPts val="5400"/>
              <a:buNone/>
              <a:defRPr sz="5400"/>
            </a:lvl7pPr>
            <a:lvl8pPr lvl="7" rtl="0" algn="ctr">
              <a:lnSpc>
                <a:spcPct val="100000"/>
              </a:lnSpc>
              <a:spcBef>
                <a:spcPts val="0"/>
              </a:spcBef>
              <a:spcAft>
                <a:spcPts val="0"/>
              </a:spcAft>
              <a:buSzPts val="5400"/>
              <a:buNone/>
              <a:defRPr sz="5400"/>
            </a:lvl8pPr>
            <a:lvl9pPr lvl="8" rtl="0" algn="ctr">
              <a:lnSpc>
                <a:spcPct val="100000"/>
              </a:lnSpc>
              <a:spcBef>
                <a:spcPts val="0"/>
              </a:spcBef>
              <a:spcAft>
                <a:spcPts val="0"/>
              </a:spcAft>
              <a:buSzPts val="5400"/>
              <a:buNone/>
              <a:defRPr sz="5400"/>
            </a:lvl9pPr>
          </a:lstStyle>
          <a:p/>
        </p:txBody>
      </p:sp>
      <p:sp>
        <p:nvSpPr>
          <p:cNvPr id="102" name="Google Shape;102;p26"/>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103" name="Google Shape;10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06" name="Shape 106"/>
        <p:cNvGrpSpPr/>
        <p:nvPr/>
      </p:nvGrpSpPr>
      <p:grpSpPr>
        <a:xfrm>
          <a:off x="0" y="0"/>
          <a:ext cx="0" cy="0"/>
          <a:chOff x="0" y="0"/>
          <a:chExt cx="0" cy="0"/>
        </a:xfrm>
      </p:grpSpPr>
      <p:sp>
        <p:nvSpPr>
          <p:cNvPr id="107" name="Google Shape;107;p2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6800"/>
              <a:buNone/>
              <a:defRPr sz="6800">
                <a:solidFill>
                  <a:schemeClr val="lt1"/>
                </a:solidFill>
              </a:defRPr>
            </a:lvl1pPr>
            <a:lvl2pPr lvl="1" rtl="0" algn="l">
              <a:lnSpc>
                <a:spcPct val="100000"/>
              </a:lnSpc>
              <a:spcBef>
                <a:spcPts val="0"/>
              </a:spcBef>
              <a:spcAft>
                <a:spcPts val="0"/>
              </a:spcAft>
              <a:buClr>
                <a:schemeClr val="lt1"/>
              </a:buClr>
              <a:buSzPts val="6800"/>
              <a:buNone/>
              <a:defRPr sz="6800">
                <a:solidFill>
                  <a:schemeClr val="lt1"/>
                </a:solidFill>
              </a:defRPr>
            </a:lvl2pPr>
            <a:lvl3pPr lvl="2" rtl="0" algn="l">
              <a:lnSpc>
                <a:spcPct val="100000"/>
              </a:lnSpc>
              <a:spcBef>
                <a:spcPts val="0"/>
              </a:spcBef>
              <a:spcAft>
                <a:spcPts val="0"/>
              </a:spcAft>
              <a:buClr>
                <a:schemeClr val="lt1"/>
              </a:buClr>
              <a:buSzPts val="6800"/>
              <a:buNone/>
              <a:defRPr sz="6800">
                <a:solidFill>
                  <a:schemeClr val="lt1"/>
                </a:solidFill>
              </a:defRPr>
            </a:lvl3pPr>
            <a:lvl4pPr lvl="3" rtl="0" algn="l">
              <a:lnSpc>
                <a:spcPct val="100000"/>
              </a:lnSpc>
              <a:spcBef>
                <a:spcPts val="0"/>
              </a:spcBef>
              <a:spcAft>
                <a:spcPts val="0"/>
              </a:spcAft>
              <a:buClr>
                <a:schemeClr val="lt1"/>
              </a:buClr>
              <a:buSzPts val="6800"/>
              <a:buNone/>
              <a:defRPr sz="6800">
                <a:solidFill>
                  <a:schemeClr val="lt1"/>
                </a:solidFill>
              </a:defRPr>
            </a:lvl4pPr>
            <a:lvl5pPr lvl="4" rtl="0" algn="l">
              <a:lnSpc>
                <a:spcPct val="100000"/>
              </a:lnSpc>
              <a:spcBef>
                <a:spcPts val="0"/>
              </a:spcBef>
              <a:spcAft>
                <a:spcPts val="0"/>
              </a:spcAft>
              <a:buClr>
                <a:schemeClr val="lt1"/>
              </a:buClr>
              <a:buSzPts val="6800"/>
              <a:buNone/>
              <a:defRPr sz="6800">
                <a:solidFill>
                  <a:schemeClr val="lt1"/>
                </a:solidFill>
              </a:defRPr>
            </a:lvl5pPr>
            <a:lvl6pPr lvl="5" rtl="0" algn="l">
              <a:lnSpc>
                <a:spcPct val="100000"/>
              </a:lnSpc>
              <a:spcBef>
                <a:spcPts val="0"/>
              </a:spcBef>
              <a:spcAft>
                <a:spcPts val="0"/>
              </a:spcAft>
              <a:buClr>
                <a:schemeClr val="lt1"/>
              </a:buClr>
              <a:buSzPts val="6800"/>
              <a:buNone/>
              <a:defRPr sz="6800">
                <a:solidFill>
                  <a:schemeClr val="lt1"/>
                </a:solidFill>
              </a:defRPr>
            </a:lvl6pPr>
            <a:lvl7pPr lvl="6" rtl="0" algn="l">
              <a:lnSpc>
                <a:spcPct val="100000"/>
              </a:lnSpc>
              <a:spcBef>
                <a:spcPts val="0"/>
              </a:spcBef>
              <a:spcAft>
                <a:spcPts val="0"/>
              </a:spcAft>
              <a:buClr>
                <a:schemeClr val="lt1"/>
              </a:buClr>
              <a:buSzPts val="6800"/>
              <a:buNone/>
              <a:defRPr sz="6800">
                <a:solidFill>
                  <a:schemeClr val="lt1"/>
                </a:solidFill>
              </a:defRPr>
            </a:lvl7pPr>
            <a:lvl8pPr lvl="7" rtl="0" algn="l">
              <a:lnSpc>
                <a:spcPct val="100000"/>
              </a:lnSpc>
              <a:spcBef>
                <a:spcPts val="0"/>
              </a:spcBef>
              <a:spcAft>
                <a:spcPts val="0"/>
              </a:spcAft>
              <a:buClr>
                <a:schemeClr val="lt1"/>
              </a:buClr>
              <a:buSzPts val="6800"/>
              <a:buNone/>
              <a:defRPr sz="6800">
                <a:solidFill>
                  <a:schemeClr val="lt1"/>
                </a:solidFill>
              </a:defRPr>
            </a:lvl8pPr>
            <a:lvl9pPr lvl="8" rtl="0" algn="l">
              <a:lnSpc>
                <a:spcPct val="100000"/>
              </a:lnSpc>
              <a:spcBef>
                <a:spcPts val="0"/>
              </a:spcBef>
              <a:spcAft>
                <a:spcPts val="0"/>
              </a:spcAft>
              <a:buClr>
                <a:schemeClr val="lt1"/>
              </a:buClr>
              <a:buSzPts val="6800"/>
              <a:buNone/>
              <a:defRPr sz="6800">
                <a:solidFill>
                  <a:schemeClr val="lt1"/>
                </a:solidFill>
              </a:defRPr>
            </a:lvl9pPr>
          </a:lstStyle>
          <a:p/>
        </p:txBody>
      </p:sp>
      <p:sp>
        <p:nvSpPr>
          <p:cNvPr id="108" name="Google Shape;10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sp>
        <p:nvSpPr>
          <p:cNvPr id="110" name="Google Shape;110;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11" name="Google Shape;111;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12" name="Google Shape;11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3" name="Shape 113"/>
        <p:cNvGrpSpPr/>
        <p:nvPr/>
      </p:nvGrpSpPr>
      <p:grpSpPr>
        <a:xfrm>
          <a:off x="0" y="0"/>
          <a:ext cx="0" cy="0"/>
          <a:chOff x="0" y="0"/>
          <a:chExt cx="0" cy="0"/>
        </a:xfrm>
      </p:grpSpPr>
      <p:sp>
        <p:nvSpPr>
          <p:cNvPr id="114" name="Google Shape;114;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15" name="Google Shape;115;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16" name="Google Shape;116;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17" name="Google Shape;11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8" name="Shape 118"/>
        <p:cNvGrpSpPr/>
        <p:nvPr/>
      </p:nvGrpSpPr>
      <p:grpSpPr>
        <a:xfrm>
          <a:off x="0" y="0"/>
          <a:ext cx="0" cy="0"/>
          <a:chOff x="0" y="0"/>
          <a:chExt cx="0" cy="0"/>
        </a:xfrm>
      </p:grpSpPr>
      <p:sp>
        <p:nvSpPr>
          <p:cNvPr id="119" name="Google Shape;119;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20" name="Google Shape;12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1" name="Shape 121"/>
        <p:cNvGrpSpPr/>
        <p:nvPr/>
      </p:nvGrpSpPr>
      <p:grpSpPr>
        <a:xfrm>
          <a:off x="0" y="0"/>
          <a:ext cx="0" cy="0"/>
          <a:chOff x="0" y="0"/>
          <a:chExt cx="0" cy="0"/>
        </a:xfrm>
      </p:grpSpPr>
      <p:sp>
        <p:nvSpPr>
          <p:cNvPr id="122" name="Google Shape;122;p32"/>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23" name="Google Shape;123;p32"/>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24" name="Google Shape;12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25" name="Shape 125"/>
        <p:cNvGrpSpPr/>
        <p:nvPr/>
      </p:nvGrpSpPr>
      <p:grpSpPr>
        <a:xfrm>
          <a:off x="0" y="0"/>
          <a:ext cx="0" cy="0"/>
          <a:chOff x="0" y="0"/>
          <a:chExt cx="0" cy="0"/>
        </a:xfrm>
      </p:grpSpPr>
      <p:sp>
        <p:nvSpPr>
          <p:cNvPr id="126" name="Google Shape;126;p33"/>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4800"/>
              <a:buNone/>
              <a:defRPr sz="4800">
                <a:solidFill>
                  <a:schemeClr val="lt1"/>
                </a:solidFill>
              </a:defRPr>
            </a:lvl1pPr>
            <a:lvl2pPr lvl="1" rtl="0" algn="l">
              <a:lnSpc>
                <a:spcPct val="100000"/>
              </a:lnSpc>
              <a:spcBef>
                <a:spcPts val="0"/>
              </a:spcBef>
              <a:spcAft>
                <a:spcPts val="0"/>
              </a:spcAft>
              <a:buClr>
                <a:schemeClr val="lt1"/>
              </a:buClr>
              <a:buSzPts val="4800"/>
              <a:buNone/>
              <a:defRPr sz="4800">
                <a:solidFill>
                  <a:schemeClr val="lt1"/>
                </a:solidFill>
              </a:defRPr>
            </a:lvl2pPr>
            <a:lvl3pPr lvl="2" rtl="0" algn="l">
              <a:lnSpc>
                <a:spcPct val="100000"/>
              </a:lnSpc>
              <a:spcBef>
                <a:spcPts val="0"/>
              </a:spcBef>
              <a:spcAft>
                <a:spcPts val="0"/>
              </a:spcAft>
              <a:buClr>
                <a:schemeClr val="lt1"/>
              </a:buClr>
              <a:buSzPts val="4800"/>
              <a:buNone/>
              <a:defRPr sz="4800">
                <a:solidFill>
                  <a:schemeClr val="lt1"/>
                </a:solidFill>
              </a:defRPr>
            </a:lvl3pPr>
            <a:lvl4pPr lvl="3" rtl="0" algn="l">
              <a:lnSpc>
                <a:spcPct val="100000"/>
              </a:lnSpc>
              <a:spcBef>
                <a:spcPts val="0"/>
              </a:spcBef>
              <a:spcAft>
                <a:spcPts val="0"/>
              </a:spcAft>
              <a:buClr>
                <a:schemeClr val="lt1"/>
              </a:buClr>
              <a:buSzPts val="4800"/>
              <a:buNone/>
              <a:defRPr sz="4800">
                <a:solidFill>
                  <a:schemeClr val="lt1"/>
                </a:solidFill>
              </a:defRPr>
            </a:lvl4pPr>
            <a:lvl5pPr lvl="4" rtl="0" algn="l">
              <a:lnSpc>
                <a:spcPct val="100000"/>
              </a:lnSpc>
              <a:spcBef>
                <a:spcPts val="0"/>
              </a:spcBef>
              <a:spcAft>
                <a:spcPts val="0"/>
              </a:spcAft>
              <a:buClr>
                <a:schemeClr val="lt1"/>
              </a:buClr>
              <a:buSzPts val="4800"/>
              <a:buNone/>
              <a:defRPr sz="4800">
                <a:solidFill>
                  <a:schemeClr val="lt1"/>
                </a:solidFill>
              </a:defRPr>
            </a:lvl5pPr>
            <a:lvl6pPr lvl="5" rtl="0" algn="l">
              <a:lnSpc>
                <a:spcPct val="100000"/>
              </a:lnSpc>
              <a:spcBef>
                <a:spcPts val="0"/>
              </a:spcBef>
              <a:spcAft>
                <a:spcPts val="0"/>
              </a:spcAft>
              <a:buClr>
                <a:schemeClr val="lt1"/>
              </a:buClr>
              <a:buSzPts val="4800"/>
              <a:buNone/>
              <a:defRPr sz="4800">
                <a:solidFill>
                  <a:schemeClr val="lt1"/>
                </a:solidFill>
              </a:defRPr>
            </a:lvl6pPr>
            <a:lvl7pPr lvl="6" rtl="0" algn="l">
              <a:lnSpc>
                <a:spcPct val="100000"/>
              </a:lnSpc>
              <a:spcBef>
                <a:spcPts val="0"/>
              </a:spcBef>
              <a:spcAft>
                <a:spcPts val="0"/>
              </a:spcAft>
              <a:buClr>
                <a:schemeClr val="lt1"/>
              </a:buClr>
              <a:buSzPts val="4800"/>
              <a:buNone/>
              <a:defRPr sz="4800">
                <a:solidFill>
                  <a:schemeClr val="lt1"/>
                </a:solidFill>
              </a:defRPr>
            </a:lvl7pPr>
            <a:lvl8pPr lvl="7" rtl="0" algn="l">
              <a:lnSpc>
                <a:spcPct val="100000"/>
              </a:lnSpc>
              <a:spcBef>
                <a:spcPts val="0"/>
              </a:spcBef>
              <a:spcAft>
                <a:spcPts val="0"/>
              </a:spcAft>
              <a:buClr>
                <a:schemeClr val="lt1"/>
              </a:buClr>
              <a:buSzPts val="4800"/>
              <a:buNone/>
              <a:defRPr sz="4800">
                <a:solidFill>
                  <a:schemeClr val="lt1"/>
                </a:solidFill>
              </a:defRPr>
            </a:lvl8pPr>
            <a:lvl9pPr lvl="8" rtl="0" algn="l">
              <a:lnSpc>
                <a:spcPct val="100000"/>
              </a:lnSpc>
              <a:spcBef>
                <a:spcPts val="0"/>
              </a:spcBef>
              <a:spcAft>
                <a:spcPts val="0"/>
              </a:spcAft>
              <a:buClr>
                <a:schemeClr val="lt1"/>
              </a:buClr>
              <a:buSzPts val="4800"/>
              <a:buNone/>
              <a:defRPr sz="4800">
                <a:solidFill>
                  <a:schemeClr val="lt1"/>
                </a:solidFill>
              </a:defRPr>
            </a:lvl9pPr>
          </a:lstStyle>
          <a:p/>
        </p:txBody>
      </p:sp>
      <p:sp>
        <p:nvSpPr>
          <p:cNvPr id="127" name="Google Shape;12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8" name="Shape 128"/>
        <p:cNvGrpSpPr/>
        <p:nvPr/>
      </p:nvGrpSpPr>
      <p:grpSpPr>
        <a:xfrm>
          <a:off x="0" y="0"/>
          <a:ext cx="0" cy="0"/>
          <a:chOff x="0" y="0"/>
          <a:chExt cx="0" cy="0"/>
        </a:xfrm>
      </p:grpSpPr>
      <p:sp>
        <p:nvSpPr>
          <p:cNvPr id="129" name="Google Shape;129;p34"/>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0" name="Google Shape;130;p3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31" name="Google Shape;131;p34"/>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3800"/>
              <a:buNone/>
              <a:defRPr sz="3800"/>
            </a:lvl1pPr>
            <a:lvl2pPr lvl="1" rtl="0" algn="ctr">
              <a:lnSpc>
                <a:spcPct val="100000"/>
              </a:lnSpc>
              <a:spcBef>
                <a:spcPts val="0"/>
              </a:spcBef>
              <a:spcAft>
                <a:spcPts val="0"/>
              </a:spcAft>
              <a:buSzPts val="3800"/>
              <a:buNone/>
              <a:defRPr sz="3800"/>
            </a:lvl2pPr>
            <a:lvl3pPr lvl="2" rtl="0" algn="ctr">
              <a:lnSpc>
                <a:spcPct val="100000"/>
              </a:lnSpc>
              <a:spcBef>
                <a:spcPts val="0"/>
              </a:spcBef>
              <a:spcAft>
                <a:spcPts val="0"/>
              </a:spcAft>
              <a:buSzPts val="3800"/>
              <a:buNone/>
              <a:defRPr sz="3800"/>
            </a:lvl3pPr>
            <a:lvl4pPr lvl="3" rtl="0" algn="ctr">
              <a:lnSpc>
                <a:spcPct val="100000"/>
              </a:lnSpc>
              <a:spcBef>
                <a:spcPts val="0"/>
              </a:spcBef>
              <a:spcAft>
                <a:spcPts val="0"/>
              </a:spcAft>
              <a:buSzPts val="3800"/>
              <a:buNone/>
              <a:defRPr sz="3800"/>
            </a:lvl4pPr>
            <a:lvl5pPr lvl="4" rtl="0" algn="ctr">
              <a:lnSpc>
                <a:spcPct val="100000"/>
              </a:lnSpc>
              <a:spcBef>
                <a:spcPts val="0"/>
              </a:spcBef>
              <a:spcAft>
                <a:spcPts val="0"/>
              </a:spcAft>
              <a:buSzPts val="3800"/>
              <a:buNone/>
              <a:defRPr sz="3800"/>
            </a:lvl5pPr>
            <a:lvl6pPr lvl="5" rtl="0" algn="ctr">
              <a:lnSpc>
                <a:spcPct val="100000"/>
              </a:lnSpc>
              <a:spcBef>
                <a:spcPts val="0"/>
              </a:spcBef>
              <a:spcAft>
                <a:spcPts val="0"/>
              </a:spcAft>
              <a:buSzPts val="3800"/>
              <a:buNone/>
              <a:defRPr sz="3800"/>
            </a:lvl6pPr>
            <a:lvl7pPr lvl="6" rtl="0" algn="ctr">
              <a:lnSpc>
                <a:spcPct val="100000"/>
              </a:lnSpc>
              <a:spcBef>
                <a:spcPts val="0"/>
              </a:spcBef>
              <a:spcAft>
                <a:spcPts val="0"/>
              </a:spcAft>
              <a:buSzPts val="3800"/>
              <a:buNone/>
              <a:defRPr sz="3800"/>
            </a:lvl7pPr>
            <a:lvl8pPr lvl="7" rtl="0" algn="ctr">
              <a:lnSpc>
                <a:spcPct val="100000"/>
              </a:lnSpc>
              <a:spcBef>
                <a:spcPts val="0"/>
              </a:spcBef>
              <a:spcAft>
                <a:spcPts val="0"/>
              </a:spcAft>
              <a:buSzPts val="3800"/>
              <a:buNone/>
              <a:defRPr sz="3800"/>
            </a:lvl8pPr>
            <a:lvl9pPr lvl="8" rtl="0" algn="ctr">
              <a:lnSpc>
                <a:spcPct val="100000"/>
              </a:lnSpc>
              <a:spcBef>
                <a:spcPts val="0"/>
              </a:spcBef>
              <a:spcAft>
                <a:spcPts val="0"/>
              </a:spcAft>
              <a:buSzPts val="3800"/>
              <a:buNone/>
              <a:defRPr sz="3800"/>
            </a:lvl9pPr>
          </a:lstStyle>
          <a:p/>
        </p:txBody>
      </p:sp>
      <p:sp>
        <p:nvSpPr>
          <p:cNvPr id="132" name="Google Shape;132;p34"/>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33" name="Google Shape;133;p3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1600"/>
              </a:spcBef>
              <a:spcAft>
                <a:spcPts val="0"/>
              </a:spcAft>
              <a:buClr>
                <a:schemeClr val="lt1"/>
              </a:buClr>
              <a:buSzPts val="1400"/>
              <a:buChar char="○"/>
              <a:defRPr>
                <a:solidFill>
                  <a:schemeClr val="lt1"/>
                </a:solidFill>
              </a:defRPr>
            </a:lvl2pPr>
            <a:lvl3pPr indent="-317500" lvl="2" marL="1371600" rtl="0" algn="l">
              <a:lnSpc>
                <a:spcPct val="115000"/>
              </a:lnSpc>
              <a:spcBef>
                <a:spcPts val="1600"/>
              </a:spcBef>
              <a:spcAft>
                <a:spcPts val="0"/>
              </a:spcAft>
              <a:buClr>
                <a:schemeClr val="lt1"/>
              </a:buClr>
              <a:buSzPts val="1400"/>
              <a:buChar char="■"/>
              <a:defRPr>
                <a:solidFill>
                  <a:schemeClr val="lt1"/>
                </a:solidFill>
              </a:defRPr>
            </a:lvl3pPr>
            <a:lvl4pPr indent="-317500" lvl="3" marL="1828800" rtl="0" algn="l">
              <a:lnSpc>
                <a:spcPct val="115000"/>
              </a:lnSpc>
              <a:spcBef>
                <a:spcPts val="1600"/>
              </a:spcBef>
              <a:spcAft>
                <a:spcPts val="0"/>
              </a:spcAft>
              <a:buClr>
                <a:schemeClr val="lt1"/>
              </a:buClr>
              <a:buSzPts val="1400"/>
              <a:buChar char="●"/>
              <a:defRPr>
                <a:solidFill>
                  <a:schemeClr val="lt1"/>
                </a:solidFill>
              </a:defRPr>
            </a:lvl4pPr>
            <a:lvl5pPr indent="-317500" lvl="4" marL="2286000" rtl="0" algn="l">
              <a:lnSpc>
                <a:spcPct val="115000"/>
              </a:lnSpc>
              <a:spcBef>
                <a:spcPts val="1600"/>
              </a:spcBef>
              <a:spcAft>
                <a:spcPts val="0"/>
              </a:spcAft>
              <a:buClr>
                <a:schemeClr val="lt1"/>
              </a:buClr>
              <a:buSzPts val="1400"/>
              <a:buChar char="○"/>
              <a:defRPr>
                <a:solidFill>
                  <a:schemeClr val="lt1"/>
                </a:solidFill>
              </a:defRPr>
            </a:lvl5pPr>
            <a:lvl6pPr indent="-317500" lvl="5" marL="2743200" rtl="0" algn="l">
              <a:lnSpc>
                <a:spcPct val="115000"/>
              </a:lnSpc>
              <a:spcBef>
                <a:spcPts val="1600"/>
              </a:spcBef>
              <a:spcAft>
                <a:spcPts val="0"/>
              </a:spcAft>
              <a:buClr>
                <a:schemeClr val="lt1"/>
              </a:buClr>
              <a:buSzPts val="1400"/>
              <a:buChar char="■"/>
              <a:defRPr>
                <a:solidFill>
                  <a:schemeClr val="lt1"/>
                </a:solidFill>
              </a:defRPr>
            </a:lvl6pPr>
            <a:lvl7pPr indent="-317500" lvl="6" marL="3200400" rtl="0" algn="l">
              <a:lnSpc>
                <a:spcPct val="115000"/>
              </a:lnSpc>
              <a:spcBef>
                <a:spcPts val="1600"/>
              </a:spcBef>
              <a:spcAft>
                <a:spcPts val="0"/>
              </a:spcAft>
              <a:buClr>
                <a:schemeClr val="lt1"/>
              </a:buClr>
              <a:buSzPts val="1400"/>
              <a:buChar char="●"/>
              <a:defRPr>
                <a:solidFill>
                  <a:schemeClr val="lt1"/>
                </a:solidFill>
              </a:defRPr>
            </a:lvl7pPr>
            <a:lvl8pPr indent="-317500" lvl="7" marL="3657600" rtl="0" algn="l">
              <a:lnSpc>
                <a:spcPct val="115000"/>
              </a:lnSpc>
              <a:spcBef>
                <a:spcPts val="1600"/>
              </a:spcBef>
              <a:spcAft>
                <a:spcPts val="0"/>
              </a:spcAft>
              <a:buClr>
                <a:schemeClr val="lt1"/>
              </a:buClr>
              <a:buSzPts val="1400"/>
              <a:buChar char="○"/>
              <a:defRPr>
                <a:solidFill>
                  <a:schemeClr val="lt1"/>
                </a:solidFill>
              </a:defRPr>
            </a:lvl8pPr>
            <a:lvl9pPr indent="-317500" lvl="8" marL="4114800" rtl="0" algn="l">
              <a:lnSpc>
                <a:spcPct val="115000"/>
              </a:lnSpc>
              <a:spcBef>
                <a:spcPts val="1600"/>
              </a:spcBef>
              <a:spcAft>
                <a:spcPts val="1600"/>
              </a:spcAft>
              <a:buClr>
                <a:schemeClr val="lt1"/>
              </a:buClr>
              <a:buSzPts val="1400"/>
              <a:buChar char="■"/>
              <a:defRPr>
                <a:solidFill>
                  <a:schemeClr val="lt1"/>
                </a:solidFill>
              </a:defRPr>
            </a:lvl9pPr>
          </a:lstStyle>
          <a:p/>
        </p:txBody>
      </p:sp>
      <p:sp>
        <p:nvSpPr>
          <p:cNvPr id="134" name="Google Shape;13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sp>
        <p:nvSpPr>
          <p:cNvPr id="136" name="Google Shape;136;p35"/>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137" name="Google Shape;1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8" name="Shape 138"/>
        <p:cNvGrpSpPr/>
        <p:nvPr/>
      </p:nvGrpSpPr>
      <p:grpSpPr>
        <a:xfrm>
          <a:off x="0" y="0"/>
          <a:ext cx="0" cy="0"/>
          <a:chOff x="0" y="0"/>
          <a:chExt cx="0" cy="0"/>
        </a:xfrm>
      </p:grpSpPr>
      <p:sp>
        <p:nvSpPr>
          <p:cNvPr id="139" name="Google Shape;139;p36"/>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1000"/>
              <a:buNone/>
              <a:defRPr sz="11000">
                <a:solidFill>
                  <a:schemeClr val="dk1"/>
                </a:solidFill>
              </a:defRPr>
            </a:lvl1pPr>
            <a:lvl2pPr lvl="1" rtl="0" algn="ctr">
              <a:lnSpc>
                <a:spcPct val="100000"/>
              </a:lnSpc>
              <a:spcBef>
                <a:spcPts val="0"/>
              </a:spcBef>
              <a:spcAft>
                <a:spcPts val="0"/>
              </a:spcAft>
              <a:buClr>
                <a:schemeClr val="dk1"/>
              </a:buClr>
              <a:buSzPts val="11000"/>
              <a:buNone/>
              <a:defRPr sz="11000">
                <a:solidFill>
                  <a:schemeClr val="dk1"/>
                </a:solidFill>
              </a:defRPr>
            </a:lvl2pPr>
            <a:lvl3pPr lvl="2" rtl="0" algn="ctr">
              <a:lnSpc>
                <a:spcPct val="100000"/>
              </a:lnSpc>
              <a:spcBef>
                <a:spcPts val="0"/>
              </a:spcBef>
              <a:spcAft>
                <a:spcPts val="0"/>
              </a:spcAft>
              <a:buClr>
                <a:schemeClr val="dk1"/>
              </a:buClr>
              <a:buSzPts val="11000"/>
              <a:buNone/>
              <a:defRPr sz="11000">
                <a:solidFill>
                  <a:schemeClr val="dk1"/>
                </a:solidFill>
              </a:defRPr>
            </a:lvl3pPr>
            <a:lvl4pPr lvl="3" rtl="0" algn="ctr">
              <a:lnSpc>
                <a:spcPct val="100000"/>
              </a:lnSpc>
              <a:spcBef>
                <a:spcPts val="0"/>
              </a:spcBef>
              <a:spcAft>
                <a:spcPts val="0"/>
              </a:spcAft>
              <a:buClr>
                <a:schemeClr val="dk1"/>
              </a:buClr>
              <a:buSzPts val="11000"/>
              <a:buNone/>
              <a:defRPr sz="11000">
                <a:solidFill>
                  <a:schemeClr val="dk1"/>
                </a:solidFill>
              </a:defRPr>
            </a:lvl4pPr>
            <a:lvl5pPr lvl="4" rtl="0" algn="ctr">
              <a:lnSpc>
                <a:spcPct val="100000"/>
              </a:lnSpc>
              <a:spcBef>
                <a:spcPts val="0"/>
              </a:spcBef>
              <a:spcAft>
                <a:spcPts val="0"/>
              </a:spcAft>
              <a:buClr>
                <a:schemeClr val="dk1"/>
              </a:buClr>
              <a:buSzPts val="11000"/>
              <a:buNone/>
              <a:defRPr sz="11000">
                <a:solidFill>
                  <a:schemeClr val="dk1"/>
                </a:solidFill>
              </a:defRPr>
            </a:lvl5pPr>
            <a:lvl6pPr lvl="5" rtl="0" algn="ctr">
              <a:lnSpc>
                <a:spcPct val="100000"/>
              </a:lnSpc>
              <a:spcBef>
                <a:spcPts val="0"/>
              </a:spcBef>
              <a:spcAft>
                <a:spcPts val="0"/>
              </a:spcAft>
              <a:buClr>
                <a:schemeClr val="dk1"/>
              </a:buClr>
              <a:buSzPts val="11000"/>
              <a:buNone/>
              <a:defRPr sz="11000">
                <a:solidFill>
                  <a:schemeClr val="dk1"/>
                </a:solidFill>
              </a:defRPr>
            </a:lvl6pPr>
            <a:lvl7pPr lvl="6" rtl="0" algn="ctr">
              <a:lnSpc>
                <a:spcPct val="100000"/>
              </a:lnSpc>
              <a:spcBef>
                <a:spcPts val="0"/>
              </a:spcBef>
              <a:spcAft>
                <a:spcPts val="0"/>
              </a:spcAft>
              <a:buClr>
                <a:schemeClr val="dk1"/>
              </a:buClr>
              <a:buSzPts val="11000"/>
              <a:buNone/>
              <a:defRPr sz="11000">
                <a:solidFill>
                  <a:schemeClr val="dk1"/>
                </a:solidFill>
              </a:defRPr>
            </a:lvl7pPr>
            <a:lvl8pPr lvl="7" rtl="0" algn="ctr">
              <a:lnSpc>
                <a:spcPct val="100000"/>
              </a:lnSpc>
              <a:spcBef>
                <a:spcPts val="0"/>
              </a:spcBef>
              <a:spcAft>
                <a:spcPts val="0"/>
              </a:spcAft>
              <a:buClr>
                <a:schemeClr val="dk1"/>
              </a:buClr>
              <a:buSzPts val="11000"/>
              <a:buNone/>
              <a:defRPr sz="11000">
                <a:solidFill>
                  <a:schemeClr val="dk1"/>
                </a:solidFill>
              </a:defRPr>
            </a:lvl8pPr>
            <a:lvl9pPr lvl="8" rtl="0"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140" name="Google Shape;140;p36"/>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41" name="Google Shape;14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97" name="Google Shape;9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504E"/>
        </a:solidFill>
      </p:bgPr>
    </p:bg>
    <p:spTree>
      <p:nvGrpSpPr>
        <p:cNvPr id="145" name="Shape 145"/>
        <p:cNvGrpSpPr/>
        <p:nvPr/>
      </p:nvGrpSpPr>
      <p:grpSpPr>
        <a:xfrm>
          <a:off x="0" y="0"/>
          <a:ext cx="0" cy="0"/>
          <a:chOff x="0" y="0"/>
          <a:chExt cx="0" cy="0"/>
        </a:xfrm>
      </p:grpSpPr>
      <p:sp>
        <p:nvSpPr>
          <p:cNvPr id="146" name="Google Shape;146;p37"/>
          <p:cNvSpPr txBox="1"/>
          <p:nvPr/>
        </p:nvSpPr>
        <p:spPr>
          <a:xfrm rot="-204">
            <a:off x="2048711" y="317754"/>
            <a:ext cx="50466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7000">
                <a:solidFill>
                  <a:srgbClr val="5B0F00"/>
                </a:solidFill>
                <a:latin typeface="Sacramento"/>
                <a:ea typeface="Sacramento"/>
                <a:cs typeface="Sacramento"/>
                <a:sym typeface="Sacramento"/>
              </a:rPr>
              <a:t>mentorstid</a:t>
            </a:r>
            <a:endParaRPr sz="7000">
              <a:solidFill>
                <a:srgbClr val="5B0F00"/>
              </a:solidFill>
              <a:latin typeface="Sacramento"/>
              <a:ea typeface="Sacramento"/>
              <a:cs typeface="Sacramento"/>
              <a:sym typeface="Sacramento"/>
            </a:endParaRPr>
          </a:p>
        </p:txBody>
      </p:sp>
      <p:sp>
        <p:nvSpPr>
          <p:cNvPr id="147" name="Google Shape;147;p37"/>
          <p:cNvSpPr/>
          <p:nvPr/>
        </p:nvSpPr>
        <p:spPr>
          <a:xfrm rot="-4427117">
            <a:off x="2947480" y="1008383"/>
            <a:ext cx="3249036" cy="5033136"/>
          </a:xfrm>
          <a:prstGeom prst="lightningBolt">
            <a:avLst/>
          </a:prstGeom>
          <a:solidFill>
            <a:srgbClr val="FFD8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7"/>
          <p:cNvSpPr txBox="1"/>
          <p:nvPr/>
        </p:nvSpPr>
        <p:spPr>
          <a:xfrm>
            <a:off x="3761537" y="2893888"/>
            <a:ext cx="21399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sv" sz="7000">
                <a:solidFill>
                  <a:srgbClr val="E1504E"/>
                </a:solidFill>
                <a:latin typeface="Bebas Neue"/>
                <a:ea typeface="Bebas Neue"/>
                <a:cs typeface="Bebas Neue"/>
                <a:sym typeface="Bebas Neue"/>
              </a:rPr>
              <a:t>FF</a:t>
            </a:r>
            <a:endParaRPr b="1" sz="7000">
              <a:solidFill>
                <a:srgbClr val="E1504E"/>
              </a:solidFill>
              <a:latin typeface="Bebas Neue"/>
              <a:ea typeface="Bebas Neue"/>
              <a:cs typeface="Bebas Neue"/>
              <a:sym typeface="Bebas Neue"/>
            </a:endParaRPr>
          </a:p>
        </p:txBody>
      </p:sp>
      <p:pic>
        <p:nvPicPr>
          <p:cNvPr id="149" name="Google Shape;149;p37"/>
          <p:cNvPicPr preferRelativeResize="0"/>
          <p:nvPr/>
        </p:nvPicPr>
        <p:blipFill>
          <a:blip r:embed="rId3">
            <a:alphaModFix/>
          </a:blip>
          <a:stretch>
            <a:fillRect/>
          </a:stretch>
        </p:blipFill>
        <p:spPr>
          <a:xfrm>
            <a:off x="3953350" y="3233499"/>
            <a:ext cx="545618" cy="582900"/>
          </a:xfrm>
          <a:prstGeom prst="rect">
            <a:avLst/>
          </a:prstGeom>
          <a:noFill/>
          <a:ln>
            <a:noFill/>
          </a:ln>
        </p:spPr>
      </p:pic>
      <p:sp>
        <p:nvSpPr>
          <p:cNvPr id="150" name="Google Shape;150;p37"/>
          <p:cNvSpPr txBox="1"/>
          <p:nvPr/>
        </p:nvSpPr>
        <p:spPr>
          <a:xfrm>
            <a:off x="1303200" y="1256500"/>
            <a:ext cx="6537600" cy="163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sv" sz="14000">
                <a:solidFill>
                  <a:srgbClr val="F6AEAD"/>
                </a:solidFill>
                <a:latin typeface="Bebas Neue"/>
                <a:ea typeface="Bebas Neue"/>
                <a:cs typeface="Bebas Neue"/>
                <a:sym typeface="Bebas Neue"/>
              </a:rPr>
              <a:t>Power</a:t>
            </a:r>
            <a:endParaRPr sz="14000">
              <a:solidFill>
                <a:srgbClr val="F6AEA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861"/>
        </a:solidFill>
      </p:bgPr>
    </p:bg>
    <p:spTree>
      <p:nvGrpSpPr>
        <p:cNvPr id="244" name="Shape 244"/>
        <p:cNvGrpSpPr/>
        <p:nvPr/>
      </p:nvGrpSpPr>
      <p:grpSpPr>
        <a:xfrm>
          <a:off x="0" y="0"/>
          <a:ext cx="0" cy="0"/>
          <a:chOff x="0" y="0"/>
          <a:chExt cx="0" cy="0"/>
        </a:xfrm>
      </p:grpSpPr>
      <p:pic>
        <p:nvPicPr>
          <p:cNvPr id="245" name="Google Shape;245;p46"/>
          <p:cNvPicPr preferRelativeResize="0"/>
          <p:nvPr/>
        </p:nvPicPr>
        <p:blipFill rotWithShape="1">
          <a:blip r:embed="rId3">
            <a:alphaModFix/>
          </a:blip>
          <a:srcRect b="0" l="16661" r="17536" t="0"/>
          <a:stretch/>
        </p:blipFill>
        <p:spPr>
          <a:xfrm>
            <a:off x="4497400" y="1154875"/>
            <a:ext cx="4646599" cy="3988625"/>
          </a:xfrm>
          <a:prstGeom prst="rect">
            <a:avLst/>
          </a:prstGeom>
          <a:noFill/>
          <a:ln>
            <a:noFill/>
          </a:ln>
        </p:spPr>
      </p:pic>
      <p:sp>
        <p:nvSpPr>
          <p:cNvPr id="246" name="Google Shape;246;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7000">
                <a:solidFill>
                  <a:srgbClr val="F28D17"/>
                </a:solidFill>
                <a:latin typeface="Bebas Neue"/>
                <a:ea typeface="Bebas Neue"/>
                <a:cs typeface="Bebas Neue"/>
                <a:sym typeface="Bebas Neue"/>
              </a:rPr>
              <a:t>instruktioner</a:t>
            </a:r>
            <a:endParaRPr sz="7000">
              <a:solidFill>
                <a:srgbClr val="F28D17"/>
              </a:solidFill>
              <a:latin typeface="Bebas Neue"/>
              <a:ea typeface="Bebas Neue"/>
              <a:cs typeface="Bebas Neue"/>
              <a:sym typeface="Bebas Neue"/>
            </a:endParaRPr>
          </a:p>
        </p:txBody>
      </p:sp>
      <p:sp>
        <p:nvSpPr>
          <p:cNvPr id="247" name="Google Shape;247;p46"/>
          <p:cNvSpPr txBox="1"/>
          <p:nvPr>
            <p:ph type="title"/>
          </p:nvPr>
        </p:nvSpPr>
        <p:spPr>
          <a:xfrm>
            <a:off x="311700" y="11548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6000">
                <a:solidFill>
                  <a:srgbClr val="5B0F00"/>
                </a:solidFill>
                <a:latin typeface="Sacramento"/>
                <a:ea typeface="Sacramento"/>
                <a:cs typeface="Sacramento"/>
                <a:sym typeface="Sacramento"/>
              </a:rPr>
              <a:t>hitta miljöboven</a:t>
            </a:r>
            <a:endParaRPr sz="2400">
              <a:solidFill>
                <a:srgbClr val="5B0F00"/>
              </a:solidFill>
              <a:latin typeface="Sacramento"/>
              <a:ea typeface="Sacramento"/>
              <a:cs typeface="Sacramento"/>
              <a:sym typeface="Sacramento"/>
            </a:endParaRPr>
          </a:p>
        </p:txBody>
      </p:sp>
      <p:sp>
        <p:nvSpPr>
          <p:cNvPr id="248" name="Google Shape;248;p46"/>
          <p:cNvSpPr txBox="1"/>
          <p:nvPr/>
        </p:nvSpPr>
        <p:spPr>
          <a:xfrm rot="-1282">
            <a:off x="932075" y="2130875"/>
            <a:ext cx="4021500" cy="25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600">
              <a:solidFill>
                <a:srgbClr val="FFFFFF"/>
              </a:solidFill>
              <a:latin typeface="Comfortaa"/>
              <a:ea typeface="Comfortaa"/>
              <a:cs typeface="Comfortaa"/>
              <a:sym typeface="Comfortaa"/>
            </a:endParaRPr>
          </a:p>
          <a:p>
            <a:pPr indent="-323850" lvl="0" marL="457200" rtl="0" algn="l">
              <a:lnSpc>
                <a:spcPct val="115000"/>
              </a:lnSpc>
              <a:spcBef>
                <a:spcPts val="0"/>
              </a:spcBef>
              <a:spcAft>
                <a:spcPts val="0"/>
              </a:spcAft>
              <a:buClr>
                <a:srgbClr val="434343"/>
              </a:buClr>
              <a:buSzPts val="1500"/>
              <a:buFont typeface="Comfortaa Light"/>
              <a:buAutoNum type="arabicPeriod"/>
            </a:pPr>
            <a:r>
              <a:rPr lang="sv" sz="1500">
                <a:solidFill>
                  <a:srgbClr val="434343"/>
                </a:solidFill>
                <a:latin typeface="Comfortaa Light"/>
                <a:ea typeface="Comfortaa Light"/>
                <a:cs typeface="Comfortaa Light"/>
                <a:sym typeface="Comfortaa Light"/>
              </a:rPr>
              <a:t>Läs gruppens Klimatkoll-kort</a:t>
            </a:r>
            <a:endParaRPr sz="1500">
              <a:solidFill>
                <a:srgbClr val="434343"/>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AutoNum type="arabicPeriod"/>
            </a:pPr>
            <a:r>
              <a:rPr lang="sv" sz="1500">
                <a:solidFill>
                  <a:srgbClr val="434343"/>
                </a:solidFill>
                <a:latin typeface="Comfortaa Light"/>
                <a:ea typeface="Comfortaa Light"/>
                <a:cs typeface="Comfortaa Light"/>
                <a:sym typeface="Comfortaa Light"/>
              </a:rPr>
              <a:t>Diskutera med övriga grupper</a:t>
            </a:r>
            <a:endParaRPr sz="1500">
              <a:solidFill>
                <a:srgbClr val="434343"/>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AutoNum type="arabicPeriod"/>
            </a:pPr>
            <a:r>
              <a:rPr lang="sv" sz="1500">
                <a:solidFill>
                  <a:srgbClr val="434343"/>
                </a:solidFill>
                <a:latin typeface="Comfortaa Light"/>
                <a:ea typeface="Comfortaa Light"/>
                <a:cs typeface="Comfortaa Light"/>
                <a:sym typeface="Comfortaa Light"/>
              </a:rPr>
              <a:t>Vem har det sämsta kortet?</a:t>
            </a:r>
            <a:endParaRPr sz="1500">
              <a:solidFill>
                <a:srgbClr val="434343"/>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AutoNum type="arabicPeriod"/>
            </a:pPr>
            <a:r>
              <a:rPr lang="sv" sz="1500">
                <a:solidFill>
                  <a:srgbClr val="434343"/>
                </a:solidFill>
                <a:latin typeface="Comfortaa Light"/>
                <a:ea typeface="Comfortaa Light"/>
                <a:cs typeface="Comfortaa Light"/>
                <a:sym typeface="Comfortaa Light"/>
              </a:rPr>
              <a:t>Eliminera miljöboven!</a:t>
            </a:r>
            <a:endParaRPr sz="1500">
              <a:solidFill>
                <a:srgbClr val="434343"/>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AutoNum type="arabicPeriod"/>
            </a:pPr>
            <a:r>
              <a:rPr lang="sv" sz="1500">
                <a:solidFill>
                  <a:srgbClr val="434343"/>
                </a:solidFill>
                <a:latin typeface="Comfortaa Light"/>
                <a:ea typeface="Comfortaa Light"/>
                <a:cs typeface="Comfortaa Light"/>
                <a:sym typeface="Comfortaa Light"/>
              </a:rPr>
              <a:t>Nytt kort, ny runda</a:t>
            </a:r>
            <a:endParaRPr sz="15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None/>
            </a:pPr>
            <a:r>
              <a:t/>
            </a:r>
            <a:endParaRPr sz="1500">
              <a:solidFill>
                <a:srgbClr val="434343"/>
              </a:solidFill>
              <a:latin typeface="Comfortaa Light"/>
              <a:ea typeface="Comfortaa Light"/>
              <a:cs typeface="Comfortaa Light"/>
              <a:sym typeface="Comfortaa Light"/>
            </a:endParaRPr>
          </a:p>
          <a:p>
            <a:pPr indent="0" lvl="0" marL="360000" rtl="0" algn="l">
              <a:lnSpc>
                <a:spcPct val="115000"/>
              </a:lnSpc>
              <a:spcBef>
                <a:spcPts val="0"/>
              </a:spcBef>
              <a:spcAft>
                <a:spcPts val="0"/>
              </a:spcAft>
              <a:buNone/>
            </a:pPr>
            <a:r>
              <a:rPr lang="sv" sz="1500">
                <a:solidFill>
                  <a:srgbClr val="434343"/>
                </a:solidFill>
                <a:latin typeface="Comfortaa Light"/>
                <a:ea typeface="Comfortaa Light"/>
                <a:cs typeface="Comfortaa Light"/>
                <a:sym typeface="Comfortaa Light"/>
              </a:rPr>
              <a:t>Vilken grupp lyckas bli </a:t>
            </a:r>
            <a:endParaRPr sz="1500">
              <a:solidFill>
                <a:srgbClr val="434343"/>
              </a:solidFill>
              <a:latin typeface="Comfortaa Light"/>
              <a:ea typeface="Comfortaa Light"/>
              <a:cs typeface="Comfortaa Light"/>
              <a:sym typeface="Comfortaa Light"/>
            </a:endParaRPr>
          </a:p>
          <a:p>
            <a:pPr indent="0" lvl="0" marL="360000" rtl="0" algn="l">
              <a:lnSpc>
                <a:spcPct val="115000"/>
              </a:lnSpc>
              <a:spcBef>
                <a:spcPts val="0"/>
              </a:spcBef>
              <a:spcAft>
                <a:spcPts val="0"/>
              </a:spcAft>
              <a:buNone/>
            </a:pPr>
            <a:r>
              <a:rPr lang="sv" sz="1500">
                <a:solidFill>
                  <a:srgbClr val="434343"/>
                </a:solidFill>
                <a:latin typeface="Comfortaa Light"/>
                <a:ea typeface="Comfortaa Light"/>
                <a:cs typeface="Comfortaa Light"/>
                <a:sym typeface="Comfortaa Light"/>
              </a:rPr>
              <a:t>the last miljövän standing?</a:t>
            </a:r>
            <a:endParaRPr sz="1500">
              <a:solidFill>
                <a:srgbClr val="434343"/>
              </a:solidFill>
              <a:latin typeface="Comfortaa Light"/>
              <a:ea typeface="Comfortaa Light"/>
              <a:cs typeface="Comfortaa Light"/>
              <a:sym typeface="Comfortaa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8D17"/>
        </a:solidFill>
      </p:bgPr>
    </p:bg>
    <p:spTree>
      <p:nvGrpSpPr>
        <p:cNvPr id="154" name="Shape 154"/>
        <p:cNvGrpSpPr/>
        <p:nvPr/>
      </p:nvGrpSpPr>
      <p:grpSpPr>
        <a:xfrm>
          <a:off x="0" y="0"/>
          <a:ext cx="0" cy="0"/>
          <a:chOff x="0" y="0"/>
          <a:chExt cx="0" cy="0"/>
        </a:xfrm>
      </p:grpSpPr>
      <p:sp>
        <p:nvSpPr>
          <p:cNvPr id="155" name="Google Shape;155;p38"/>
          <p:cNvSpPr txBox="1"/>
          <p:nvPr/>
        </p:nvSpPr>
        <p:spPr>
          <a:xfrm>
            <a:off x="0" y="1220250"/>
            <a:ext cx="5344200" cy="2360700"/>
          </a:xfrm>
          <a:prstGeom prst="rect">
            <a:avLst/>
          </a:prstGeom>
          <a:noFill/>
          <a:ln>
            <a:noFill/>
          </a:ln>
        </p:spPr>
        <p:txBody>
          <a:bodyPr anchorCtr="0" anchor="ctr" bIns="91425" lIns="91425" spcFirstLastPara="1" rIns="91425" wrap="square" tIns="91425">
            <a:noAutofit/>
          </a:bodyPr>
          <a:lstStyle/>
          <a:p>
            <a:pPr indent="0" lvl="0" marL="0" rtl="0" algn="ctr">
              <a:lnSpc>
                <a:spcPct val="75000"/>
              </a:lnSpc>
              <a:spcBef>
                <a:spcPts val="0"/>
              </a:spcBef>
              <a:spcAft>
                <a:spcPts val="0"/>
              </a:spcAft>
              <a:buClr>
                <a:srgbClr val="000000"/>
              </a:buClr>
              <a:buSzPts val="1100"/>
              <a:buFont typeface="Arial"/>
              <a:buNone/>
            </a:pPr>
            <a:r>
              <a:rPr lang="sv" sz="5400">
                <a:solidFill>
                  <a:srgbClr val="FFD861"/>
                </a:solidFill>
                <a:latin typeface="Bebas Neue"/>
                <a:ea typeface="Bebas Neue"/>
                <a:cs typeface="Bebas Neue"/>
                <a:sym typeface="Bebas Neue"/>
              </a:rPr>
              <a:t>stäng av datorn</a:t>
            </a:r>
            <a:endParaRPr sz="5400">
              <a:solidFill>
                <a:srgbClr val="FFD861"/>
              </a:solidFill>
              <a:latin typeface="Bebas Neue"/>
              <a:ea typeface="Bebas Neue"/>
              <a:cs typeface="Bebas Neue"/>
              <a:sym typeface="Bebas Neue"/>
            </a:endParaRPr>
          </a:p>
          <a:p>
            <a:pPr indent="0" lvl="0" marL="0" rtl="0" algn="ctr">
              <a:lnSpc>
                <a:spcPct val="75000"/>
              </a:lnSpc>
              <a:spcBef>
                <a:spcPts val="0"/>
              </a:spcBef>
              <a:spcAft>
                <a:spcPts val="0"/>
              </a:spcAft>
              <a:buClr>
                <a:srgbClr val="000000"/>
              </a:buClr>
              <a:buSzPts val="1100"/>
              <a:buFont typeface="Arial"/>
              <a:buNone/>
            </a:pPr>
            <a:r>
              <a:rPr lang="sv" sz="4000">
                <a:solidFill>
                  <a:srgbClr val="FFD861"/>
                </a:solidFill>
                <a:latin typeface="Bebas Neue"/>
                <a:ea typeface="Bebas Neue"/>
                <a:cs typeface="Bebas Neue"/>
                <a:sym typeface="Bebas Neue"/>
              </a:rPr>
              <a:t>och aktivera hjärnan</a:t>
            </a:r>
            <a:endParaRPr sz="4000">
              <a:solidFill>
                <a:srgbClr val="FFD861"/>
              </a:solidFill>
              <a:latin typeface="Bebas Neue"/>
              <a:ea typeface="Bebas Neue"/>
              <a:cs typeface="Bebas Neue"/>
              <a:sym typeface="Bebas Neue"/>
            </a:endParaRPr>
          </a:p>
        </p:txBody>
      </p:sp>
      <p:sp>
        <p:nvSpPr>
          <p:cNvPr id="156" name="Google Shape;156;p38"/>
          <p:cNvSpPr txBox="1"/>
          <p:nvPr/>
        </p:nvSpPr>
        <p:spPr>
          <a:xfrm rot="-2869">
            <a:off x="727524" y="3216314"/>
            <a:ext cx="4314302" cy="121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sv" sz="1500">
                <a:solidFill>
                  <a:srgbClr val="FFFFFF"/>
                </a:solidFill>
                <a:latin typeface="Comfortaa Light"/>
                <a:ea typeface="Comfortaa Light"/>
                <a:cs typeface="Comfortaa Light"/>
                <a:sym typeface="Comfortaa Light"/>
              </a:rPr>
              <a:t>Din dator är en tjuv! En riktig energislukare som inte alltid är snäll mot vår miljö. För att inte slita på datorn och miljön, låt oss stänga av den i en timme. </a:t>
            </a:r>
            <a:endParaRPr sz="1500">
              <a:solidFill>
                <a:srgbClr val="FFFFFF"/>
              </a:solidFill>
              <a:latin typeface="Comfortaa Light"/>
              <a:ea typeface="Comfortaa Light"/>
              <a:cs typeface="Comfortaa Light"/>
              <a:sym typeface="Comfortaa Light"/>
            </a:endParaRPr>
          </a:p>
        </p:txBody>
      </p:sp>
      <p:pic>
        <p:nvPicPr>
          <p:cNvPr id="157" name="Google Shape;157;p38"/>
          <p:cNvPicPr preferRelativeResize="0"/>
          <p:nvPr/>
        </p:nvPicPr>
        <p:blipFill>
          <a:blip r:embed="rId3">
            <a:alphaModFix/>
          </a:blip>
          <a:stretch>
            <a:fillRect/>
          </a:stretch>
        </p:blipFill>
        <p:spPr>
          <a:xfrm>
            <a:off x="4909662" y="480440"/>
            <a:ext cx="3888524" cy="4182611"/>
          </a:xfrm>
          <a:prstGeom prst="rect">
            <a:avLst/>
          </a:prstGeom>
          <a:noFill/>
          <a:ln>
            <a:noFill/>
          </a:ln>
        </p:spPr>
      </p:pic>
      <p:sp>
        <p:nvSpPr>
          <p:cNvPr id="158" name="Google Shape;158;p38"/>
          <p:cNvSpPr txBox="1"/>
          <p:nvPr/>
        </p:nvSpPr>
        <p:spPr>
          <a:xfrm>
            <a:off x="4657625" y="1460125"/>
            <a:ext cx="4392600" cy="2120700"/>
          </a:xfrm>
          <a:prstGeom prst="rect">
            <a:avLst/>
          </a:prstGeom>
          <a:noFill/>
          <a:ln>
            <a:noFill/>
          </a:ln>
        </p:spPr>
        <p:txBody>
          <a:bodyPr anchorCtr="0" anchor="ctr" bIns="91425" lIns="91425" spcFirstLastPara="1" rIns="91425" wrap="square" tIns="91425">
            <a:noAutofit/>
          </a:bodyPr>
          <a:lstStyle/>
          <a:p>
            <a:pPr indent="0" lvl="0" marL="0" rtl="0" algn="ctr">
              <a:lnSpc>
                <a:spcPct val="75000"/>
              </a:lnSpc>
              <a:spcBef>
                <a:spcPts val="0"/>
              </a:spcBef>
              <a:spcAft>
                <a:spcPts val="0"/>
              </a:spcAft>
              <a:buClr>
                <a:srgbClr val="000000"/>
              </a:buClr>
              <a:buSzPts val="1100"/>
              <a:buFont typeface="Arial"/>
              <a:buNone/>
            </a:pPr>
            <a:r>
              <a:rPr lang="sv" sz="20000">
                <a:solidFill>
                  <a:srgbClr val="F28D17"/>
                </a:solidFill>
                <a:latin typeface="Bebas Neue"/>
                <a:ea typeface="Bebas Neue"/>
                <a:cs typeface="Bebas Neue"/>
                <a:sym typeface="Bebas Neue"/>
              </a:rPr>
              <a:t>60</a:t>
            </a:r>
            <a:endParaRPr sz="20000">
              <a:solidFill>
                <a:srgbClr val="F28D17"/>
              </a:solidFill>
              <a:latin typeface="Bebas Neue"/>
              <a:ea typeface="Bebas Neue"/>
              <a:cs typeface="Bebas Neue"/>
              <a:sym typeface="Bebas Neue"/>
            </a:endParaRPr>
          </a:p>
        </p:txBody>
      </p:sp>
      <p:sp>
        <p:nvSpPr>
          <p:cNvPr id="159" name="Google Shape;159;p38"/>
          <p:cNvSpPr txBox="1"/>
          <p:nvPr/>
        </p:nvSpPr>
        <p:spPr>
          <a:xfrm>
            <a:off x="4657625" y="2681125"/>
            <a:ext cx="4392600" cy="1958100"/>
          </a:xfrm>
          <a:prstGeom prst="rect">
            <a:avLst/>
          </a:prstGeom>
          <a:noFill/>
          <a:ln>
            <a:noFill/>
          </a:ln>
        </p:spPr>
        <p:txBody>
          <a:bodyPr anchorCtr="0" anchor="ctr" bIns="91425" lIns="91425" spcFirstLastPara="1" rIns="91425" wrap="square" tIns="91425">
            <a:noAutofit/>
          </a:bodyPr>
          <a:lstStyle/>
          <a:p>
            <a:pPr indent="0" lvl="0" marL="0" rtl="0" algn="ctr">
              <a:lnSpc>
                <a:spcPct val="75000"/>
              </a:lnSpc>
              <a:spcBef>
                <a:spcPts val="0"/>
              </a:spcBef>
              <a:spcAft>
                <a:spcPts val="0"/>
              </a:spcAft>
              <a:buClr>
                <a:srgbClr val="000000"/>
              </a:buClr>
              <a:buSzPts val="1100"/>
              <a:buFont typeface="Arial"/>
              <a:buNone/>
            </a:pPr>
            <a:r>
              <a:rPr lang="sv" sz="5000">
                <a:solidFill>
                  <a:srgbClr val="F28D17"/>
                </a:solidFill>
                <a:latin typeface="Bebas Neue"/>
                <a:ea typeface="Bebas Neue"/>
                <a:cs typeface="Bebas Neue"/>
                <a:sym typeface="Bebas Neue"/>
              </a:rPr>
              <a:t>minuter</a:t>
            </a:r>
            <a:endParaRPr sz="5000">
              <a:solidFill>
                <a:srgbClr val="F28D17"/>
              </a:solidFill>
              <a:latin typeface="Bebas Neue"/>
              <a:ea typeface="Bebas Neue"/>
              <a:cs typeface="Bebas Neue"/>
              <a:sym typeface="Bebas Neue"/>
            </a:endParaRPr>
          </a:p>
        </p:txBody>
      </p:sp>
      <p:sp>
        <p:nvSpPr>
          <p:cNvPr id="160" name="Google Shape;160;p38"/>
          <p:cNvSpPr txBox="1"/>
          <p:nvPr/>
        </p:nvSpPr>
        <p:spPr>
          <a:xfrm rot="-199">
            <a:off x="74400" y="455131"/>
            <a:ext cx="51954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7000">
                <a:solidFill>
                  <a:srgbClr val="5B0F00"/>
                </a:solidFill>
                <a:latin typeface="Sacramento"/>
                <a:ea typeface="Sacramento"/>
                <a:cs typeface="Sacramento"/>
                <a:sym typeface="Sacramento"/>
              </a:rPr>
              <a:t>skärmfritt</a:t>
            </a:r>
            <a:endParaRPr sz="7000">
              <a:solidFill>
                <a:srgbClr val="5B0F00"/>
              </a:solidFill>
              <a:latin typeface="Sacramento"/>
              <a:ea typeface="Sacramento"/>
              <a:cs typeface="Sacramento"/>
              <a:sym typeface="Sacramen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861"/>
        </a:solidFill>
      </p:bgPr>
    </p:bg>
    <p:spTree>
      <p:nvGrpSpPr>
        <p:cNvPr id="164" name="Shape 164"/>
        <p:cNvGrpSpPr/>
        <p:nvPr/>
      </p:nvGrpSpPr>
      <p:grpSpPr>
        <a:xfrm>
          <a:off x="0" y="0"/>
          <a:ext cx="0" cy="0"/>
          <a:chOff x="0" y="0"/>
          <a:chExt cx="0" cy="0"/>
        </a:xfrm>
      </p:grpSpPr>
      <p:sp>
        <p:nvSpPr>
          <p:cNvPr id="165" name="Google Shape;165;p39"/>
          <p:cNvSpPr txBox="1"/>
          <p:nvPr/>
        </p:nvSpPr>
        <p:spPr>
          <a:xfrm rot="354076">
            <a:off x="1912353" y="953614"/>
            <a:ext cx="5319289" cy="2686821"/>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40000">
                <a:solidFill>
                  <a:srgbClr val="FFCD29"/>
                </a:solidFill>
                <a:latin typeface="Bungee Shade"/>
                <a:ea typeface="Bungee Shade"/>
                <a:cs typeface="Bungee Shade"/>
                <a:sym typeface="Bungee Shade"/>
              </a:rPr>
              <a:t>?</a:t>
            </a:r>
            <a:endParaRPr sz="40000">
              <a:solidFill>
                <a:srgbClr val="FFCD29"/>
              </a:solidFill>
              <a:latin typeface="Bungee Shade"/>
              <a:ea typeface="Bungee Shade"/>
              <a:cs typeface="Bungee Shade"/>
              <a:sym typeface="Bungee Shade"/>
            </a:endParaRPr>
          </a:p>
        </p:txBody>
      </p:sp>
      <p:sp>
        <p:nvSpPr>
          <p:cNvPr id="166" name="Google Shape;166;p39"/>
          <p:cNvSpPr txBox="1"/>
          <p:nvPr/>
        </p:nvSpPr>
        <p:spPr>
          <a:xfrm rot="-225">
            <a:off x="2278351" y="577173"/>
            <a:ext cx="45873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7000">
                <a:solidFill>
                  <a:srgbClr val="5B0F00"/>
                </a:solidFill>
                <a:latin typeface="Sacramento"/>
                <a:ea typeface="Sacramento"/>
                <a:cs typeface="Sacramento"/>
                <a:sym typeface="Sacramento"/>
              </a:rPr>
              <a:t>visste</a:t>
            </a:r>
            <a:r>
              <a:rPr lang="sv" sz="7000">
                <a:solidFill>
                  <a:srgbClr val="5B0F00"/>
                </a:solidFill>
                <a:latin typeface="Sacramento"/>
                <a:ea typeface="Sacramento"/>
                <a:cs typeface="Sacramento"/>
                <a:sym typeface="Sacramento"/>
              </a:rPr>
              <a:t> du att</a:t>
            </a:r>
            <a:endParaRPr sz="7000">
              <a:solidFill>
                <a:srgbClr val="5B0F00"/>
              </a:solidFill>
              <a:latin typeface="Sacramento"/>
              <a:ea typeface="Sacramento"/>
              <a:cs typeface="Sacramento"/>
              <a:sym typeface="Sacramento"/>
            </a:endParaRPr>
          </a:p>
        </p:txBody>
      </p:sp>
      <p:sp>
        <p:nvSpPr>
          <p:cNvPr id="167" name="Google Shape;167;p39"/>
          <p:cNvSpPr txBox="1"/>
          <p:nvPr/>
        </p:nvSpPr>
        <p:spPr>
          <a:xfrm>
            <a:off x="0" y="2370800"/>
            <a:ext cx="9144000" cy="2012400"/>
          </a:xfrm>
          <a:prstGeom prst="rect">
            <a:avLst/>
          </a:prstGeom>
          <a:noFill/>
          <a:ln>
            <a:noFill/>
          </a:ln>
        </p:spPr>
        <p:txBody>
          <a:bodyPr anchorCtr="0" anchor="ctr" bIns="91425" lIns="91425" spcFirstLastPara="1" rIns="91425" wrap="square" tIns="91425">
            <a:noAutofit/>
          </a:bodyPr>
          <a:lstStyle/>
          <a:p>
            <a:pPr indent="0" lvl="0" marL="0" rtl="0" algn="ctr">
              <a:lnSpc>
                <a:spcPct val="75000"/>
              </a:lnSpc>
              <a:spcBef>
                <a:spcPts val="0"/>
              </a:spcBef>
              <a:spcAft>
                <a:spcPts val="0"/>
              </a:spcAft>
              <a:buNone/>
            </a:pPr>
            <a:r>
              <a:rPr lang="sv" sz="5000">
                <a:solidFill>
                  <a:srgbClr val="F28D17"/>
                </a:solidFill>
                <a:latin typeface="Bebas Neue"/>
                <a:ea typeface="Bebas Neue"/>
                <a:cs typeface="Bebas Neue"/>
                <a:sym typeface="Bebas Neue"/>
              </a:rPr>
              <a:t>genom att stänga av datorn i</a:t>
            </a:r>
            <a:endParaRPr sz="5000">
              <a:solidFill>
                <a:srgbClr val="F28D17"/>
              </a:solidFill>
              <a:latin typeface="Bebas Neue"/>
              <a:ea typeface="Bebas Neue"/>
              <a:cs typeface="Bebas Neue"/>
              <a:sym typeface="Bebas Neue"/>
            </a:endParaRPr>
          </a:p>
          <a:p>
            <a:pPr indent="0" lvl="0" marL="0" rtl="0" algn="ctr">
              <a:lnSpc>
                <a:spcPct val="75000"/>
              </a:lnSpc>
              <a:spcBef>
                <a:spcPts val="0"/>
              </a:spcBef>
              <a:spcAft>
                <a:spcPts val="0"/>
              </a:spcAft>
              <a:buNone/>
            </a:pPr>
            <a:r>
              <a:rPr lang="sv" sz="8500">
                <a:solidFill>
                  <a:srgbClr val="E1504E"/>
                </a:solidFill>
                <a:latin typeface="Bebas Neue"/>
                <a:ea typeface="Bebas Neue"/>
                <a:cs typeface="Bebas Neue"/>
                <a:sym typeface="Bebas Neue"/>
              </a:rPr>
              <a:t>1 timme</a:t>
            </a:r>
            <a:r>
              <a:rPr lang="sv" sz="8500">
                <a:solidFill>
                  <a:srgbClr val="F28D17"/>
                </a:solidFill>
                <a:latin typeface="Bebas Neue"/>
                <a:ea typeface="Bebas Neue"/>
                <a:cs typeface="Bebas Neue"/>
                <a:sym typeface="Bebas Neue"/>
              </a:rPr>
              <a:t> sparar vi</a:t>
            </a:r>
            <a:endParaRPr sz="8500">
              <a:solidFill>
                <a:srgbClr val="F28D17"/>
              </a:solidFill>
              <a:latin typeface="Bebas Neue"/>
              <a:ea typeface="Bebas Neue"/>
              <a:cs typeface="Bebas Neue"/>
              <a:sym typeface="Bebas Neue"/>
            </a:endParaRPr>
          </a:p>
          <a:p>
            <a:pPr indent="0" lvl="0" marL="0" rtl="0" algn="ctr">
              <a:lnSpc>
                <a:spcPct val="75000"/>
              </a:lnSpc>
              <a:spcBef>
                <a:spcPts val="0"/>
              </a:spcBef>
              <a:spcAft>
                <a:spcPts val="0"/>
              </a:spcAft>
              <a:buNone/>
            </a:pPr>
            <a:r>
              <a:rPr lang="sv" sz="5700">
                <a:solidFill>
                  <a:srgbClr val="F28D17"/>
                </a:solidFill>
                <a:latin typeface="Bebas Neue"/>
                <a:ea typeface="Bebas Neue"/>
                <a:cs typeface="Bebas Neue"/>
                <a:sym typeface="Bebas Neue"/>
              </a:rPr>
              <a:t>cirka </a:t>
            </a:r>
            <a:r>
              <a:rPr lang="sv" sz="5700">
                <a:solidFill>
                  <a:srgbClr val="E1504E"/>
                </a:solidFill>
                <a:latin typeface="Bebas Neue"/>
                <a:ea typeface="Bebas Neue"/>
                <a:cs typeface="Bebas Neue"/>
                <a:sym typeface="Bebas Neue"/>
              </a:rPr>
              <a:t>1,5 kilowatt</a:t>
            </a:r>
            <a:r>
              <a:rPr lang="sv" sz="5700">
                <a:solidFill>
                  <a:srgbClr val="F28D17"/>
                </a:solidFill>
                <a:latin typeface="Bebas Neue"/>
                <a:ea typeface="Bebas Neue"/>
                <a:cs typeface="Bebas Neue"/>
                <a:sym typeface="Bebas Neue"/>
              </a:rPr>
              <a:t> (kwh).</a:t>
            </a:r>
            <a:endParaRPr sz="5700">
              <a:solidFill>
                <a:srgbClr val="F28D17"/>
              </a:solidFill>
              <a:latin typeface="Bebas Neue"/>
              <a:ea typeface="Bebas Neue"/>
              <a:cs typeface="Bebas Neue"/>
              <a:sym typeface="Bebas Neue"/>
            </a:endParaRPr>
          </a:p>
          <a:p>
            <a:pPr indent="0" lvl="0" marL="0" rtl="0" algn="ctr">
              <a:lnSpc>
                <a:spcPct val="75000"/>
              </a:lnSpc>
              <a:spcBef>
                <a:spcPts val="0"/>
              </a:spcBef>
              <a:spcAft>
                <a:spcPts val="0"/>
              </a:spcAft>
              <a:buNone/>
            </a:pPr>
            <a:r>
              <a:t/>
            </a:r>
            <a:endParaRPr sz="5000">
              <a:solidFill>
                <a:srgbClr val="F28D17"/>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C5C"/>
        </a:solidFill>
      </p:bgPr>
    </p:bg>
    <p:spTree>
      <p:nvGrpSpPr>
        <p:cNvPr id="171" name="Shape 171"/>
        <p:cNvGrpSpPr/>
        <p:nvPr/>
      </p:nvGrpSpPr>
      <p:grpSpPr>
        <a:xfrm>
          <a:off x="0" y="0"/>
          <a:ext cx="0" cy="0"/>
          <a:chOff x="0" y="0"/>
          <a:chExt cx="0" cy="0"/>
        </a:xfrm>
      </p:grpSpPr>
      <p:pic>
        <p:nvPicPr>
          <p:cNvPr id="172" name="Google Shape;172;p40"/>
          <p:cNvPicPr preferRelativeResize="0"/>
          <p:nvPr/>
        </p:nvPicPr>
        <p:blipFill>
          <a:blip r:embed="rId3">
            <a:alphaModFix/>
          </a:blip>
          <a:stretch>
            <a:fillRect/>
          </a:stretch>
        </p:blipFill>
        <p:spPr>
          <a:xfrm>
            <a:off x="3531575" y="1867113"/>
            <a:ext cx="2272826" cy="2272849"/>
          </a:xfrm>
          <a:prstGeom prst="rect">
            <a:avLst/>
          </a:prstGeom>
          <a:noFill/>
          <a:ln>
            <a:noFill/>
          </a:ln>
        </p:spPr>
      </p:pic>
      <p:pic>
        <p:nvPicPr>
          <p:cNvPr id="173" name="Google Shape;173;p40"/>
          <p:cNvPicPr preferRelativeResize="0"/>
          <p:nvPr/>
        </p:nvPicPr>
        <p:blipFill>
          <a:blip r:embed="rId4">
            <a:alphaModFix/>
          </a:blip>
          <a:stretch>
            <a:fillRect/>
          </a:stretch>
        </p:blipFill>
        <p:spPr>
          <a:xfrm>
            <a:off x="851313" y="1867125"/>
            <a:ext cx="2272826" cy="2272850"/>
          </a:xfrm>
          <a:prstGeom prst="rect">
            <a:avLst/>
          </a:prstGeom>
          <a:noFill/>
          <a:ln>
            <a:noFill/>
          </a:ln>
        </p:spPr>
      </p:pic>
      <p:pic>
        <p:nvPicPr>
          <p:cNvPr id="174" name="Google Shape;174;p40"/>
          <p:cNvPicPr preferRelativeResize="0"/>
          <p:nvPr/>
        </p:nvPicPr>
        <p:blipFill>
          <a:blip r:embed="rId5">
            <a:alphaModFix/>
          </a:blip>
          <a:stretch>
            <a:fillRect/>
          </a:stretch>
        </p:blipFill>
        <p:spPr>
          <a:xfrm>
            <a:off x="6211838" y="1867125"/>
            <a:ext cx="2272826" cy="2272826"/>
          </a:xfrm>
          <a:prstGeom prst="rect">
            <a:avLst/>
          </a:prstGeom>
          <a:noFill/>
          <a:ln>
            <a:noFill/>
          </a:ln>
        </p:spPr>
      </p:pic>
      <p:sp>
        <p:nvSpPr>
          <p:cNvPr id="175" name="Google Shape;175;p40"/>
          <p:cNvSpPr txBox="1"/>
          <p:nvPr>
            <p:ph type="title"/>
          </p:nvPr>
        </p:nvSpPr>
        <p:spPr>
          <a:xfrm>
            <a:off x="6211837" y="2567963"/>
            <a:ext cx="1705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6000">
                <a:solidFill>
                  <a:srgbClr val="FFFFFF"/>
                </a:solidFill>
                <a:latin typeface="Bebas Neue"/>
                <a:ea typeface="Bebas Neue"/>
                <a:cs typeface="Bebas Neue"/>
                <a:sym typeface="Bebas Neue"/>
              </a:rPr>
              <a:t>130</a:t>
            </a:r>
            <a:endParaRPr sz="2400">
              <a:solidFill>
                <a:srgbClr val="FFFFFF"/>
              </a:solidFill>
              <a:latin typeface="Bebas Neue"/>
              <a:ea typeface="Bebas Neue"/>
              <a:cs typeface="Bebas Neue"/>
              <a:sym typeface="Bebas Neue"/>
            </a:endParaRPr>
          </a:p>
        </p:txBody>
      </p:sp>
      <p:sp>
        <p:nvSpPr>
          <p:cNvPr id="176" name="Google Shape;176;p40"/>
          <p:cNvSpPr txBox="1"/>
          <p:nvPr>
            <p:ph type="title"/>
          </p:nvPr>
        </p:nvSpPr>
        <p:spPr>
          <a:xfrm>
            <a:off x="851313" y="2567963"/>
            <a:ext cx="1705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6000">
                <a:solidFill>
                  <a:srgbClr val="FFFFFF"/>
                </a:solidFill>
                <a:latin typeface="Bebas Neue"/>
                <a:ea typeface="Bebas Neue"/>
                <a:cs typeface="Bebas Neue"/>
                <a:sym typeface="Bebas Neue"/>
              </a:rPr>
              <a:t>120</a:t>
            </a:r>
            <a:endParaRPr sz="2400">
              <a:solidFill>
                <a:srgbClr val="FFFFFF"/>
              </a:solidFill>
              <a:latin typeface="Bebas Neue"/>
              <a:ea typeface="Bebas Neue"/>
              <a:cs typeface="Bebas Neue"/>
              <a:sym typeface="Bebas Neue"/>
            </a:endParaRPr>
          </a:p>
        </p:txBody>
      </p:sp>
      <p:sp>
        <p:nvSpPr>
          <p:cNvPr id="177" name="Google Shape;177;p40"/>
          <p:cNvSpPr txBox="1"/>
          <p:nvPr>
            <p:ph type="title"/>
          </p:nvPr>
        </p:nvSpPr>
        <p:spPr>
          <a:xfrm>
            <a:off x="3531588" y="2567963"/>
            <a:ext cx="2272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6000">
                <a:solidFill>
                  <a:srgbClr val="FFFFFF"/>
                </a:solidFill>
                <a:latin typeface="Bebas Neue"/>
                <a:ea typeface="Bebas Neue"/>
                <a:cs typeface="Bebas Neue"/>
                <a:sym typeface="Bebas Neue"/>
              </a:rPr>
              <a:t>30</a:t>
            </a:r>
            <a:endParaRPr sz="2400">
              <a:solidFill>
                <a:srgbClr val="FFFFFF"/>
              </a:solidFill>
              <a:latin typeface="Bebas Neue"/>
              <a:ea typeface="Bebas Neue"/>
              <a:cs typeface="Bebas Neue"/>
              <a:sym typeface="Bebas Neue"/>
            </a:endParaRPr>
          </a:p>
        </p:txBody>
      </p:sp>
      <p:sp>
        <p:nvSpPr>
          <p:cNvPr id="178" name="Google Shape;178;p40"/>
          <p:cNvSpPr txBox="1"/>
          <p:nvPr/>
        </p:nvSpPr>
        <p:spPr>
          <a:xfrm rot="-1255">
            <a:off x="3316062" y="4140419"/>
            <a:ext cx="2464800" cy="696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sv" sz="1500">
                <a:solidFill>
                  <a:srgbClr val="FFFFFF"/>
                </a:solidFill>
                <a:latin typeface="Comfortaa Light"/>
                <a:ea typeface="Comfortaa Light"/>
                <a:cs typeface="Comfortaa Light"/>
                <a:sym typeface="Comfortaa Light"/>
              </a:rPr>
              <a:t>30 avsnitt av </a:t>
            </a:r>
            <a:br>
              <a:rPr lang="sv" sz="1500">
                <a:solidFill>
                  <a:srgbClr val="FFFFFF"/>
                </a:solidFill>
                <a:latin typeface="Comfortaa Light"/>
                <a:ea typeface="Comfortaa Light"/>
                <a:cs typeface="Comfortaa Light"/>
                <a:sym typeface="Comfortaa Light"/>
              </a:rPr>
            </a:br>
            <a:r>
              <a:rPr lang="sv" sz="1500">
                <a:solidFill>
                  <a:srgbClr val="FFFFFF"/>
                </a:solidFill>
                <a:latin typeface="Comfortaa Light"/>
                <a:ea typeface="Comfortaa Light"/>
                <a:cs typeface="Comfortaa Light"/>
                <a:sym typeface="Comfortaa Light"/>
              </a:rPr>
              <a:t>din favoritserie</a:t>
            </a:r>
            <a:r>
              <a:rPr b="1" lang="sv" sz="1600">
                <a:solidFill>
                  <a:srgbClr val="FFFFFF"/>
                </a:solidFill>
                <a:latin typeface="Comfortaa"/>
                <a:ea typeface="Comfortaa"/>
                <a:cs typeface="Comfortaa"/>
                <a:sym typeface="Comfortaa"/>
              </a:rPr>
              <a:t>.</a:t>
            </a:r>
            <a:endParaRPr b="1" sz="1600">
              <a:solidFill>
                <a:srgbClr val="FFFFFF"/>
              </a:solidFill>
              <a:latin typeface="Comfortaa"/>
              <a:ea typeface="Comfortaa"/>
              <a:cs typeface="Comfortaa"/>
              <a:sym typeface="Comfortaa"/>
            </a:endParaRPr>
          </a:p>
        </p:txBody>
      </p:sp>
      <p:sp>
        <p:nvSpPr>
          <p:cNvPr id="179" name="Google Shape;179;p40"/>
          <p:cNvSpPr txBox="1"/>
          <p:nvPr/>
        </p:nvSpPr>
        <p:spPr>
          <a:xfrm rot="-1255">
            <a:off x="6019862" y="4140419"/>
            <a:ext cx="2464800" cy="681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sv" sz="1500">
                <a:solidFill>
                  <a:srgbClr val="FFFFFF"/>
                </a:solidFill>
                <a:latin typeface="Comfortaa Light"/>
                <a:ea typeface="Comfortaa Light"/>
                <a:cs typeface="Comfortaa Light"/>
                <a:sym typeface="Comfortaa Light"/>
              </a:rPr>
              <a:t>130 koppar </a:t>
            </a:r>
            <a:endParaRPr sz="1500">
              <a:solidFill>
                <a:srgbClr val="FFFFFF"/>
              </a:solidFill>
              <a:latin typeface="Comfortaa Light"/>
              <a:ea typeface="Comfortaa Light"/>
              <a:cs typeface="Comfortaa Light"/>
              <a:sym typeface="Comfortaa Light"/>
            </a:endParaRPr>
          </a:p>
          <a:p>
            <a:pPr indent="0" lvl="0" marL="457200" rtl="0" algn="l">
              <a:lnSpc>
                <a:spcPct val="115000"/>
              </a:lnSpc>
              <a:spcBef>
                <a:spcPts val="0"/>
              </a:spcBef>
              <a:spcAft>
                <a:spcPts val="0"/>
              </a:spcAft>
              <a:buNone/>
            </a:pPr>
            <a:r>
              <a:rPr lang="sv" sz="1500">
                <a:solidFill>
                  <a:srgbClr val="FFFFFF"/>
                </a:solidFill>
                <a:latin typeface="Comfortaa Light"/>
                <a:ea typeface="Comfortaa Light"/>
                <a:cs typeface="Comfortaa Light"/>
                <a:sym typeface="Comfortaa Light"/>
              </a:rPr>
              <a:t>kokat kaffe.</a:t>
            </a:r>
            <a:endParaRPr sz="1500">
              <a:solidFill>
                <a:srgbClr val="FFFFFF"/>
              </a:solidFill>
              <a:latin typeface="Comfortaa Light"/>
              <a:ea typeface="Comfortaa Light"/>
              <a:cs typeface="Comfortaa Light"/>
              <a:sym typeface="Comfortaa Light"/>
            </a:endParaRPr>
          </a:p>
        </p:txBody>
      </p:sp>
      <p:sp>
        <p:nvSpPr>
          <p:cNvPr id="180" name="Google Shape;180;p40"/>
          <p:cNvSpPr txBox="1"/>
          <p:nvPr/>
        </p:nvSpPr>
        <p:spPr>
          <a:xfrm rot="-1255">
            <a:off x="659337" y="4140419"/>
            <a:ext cx="2464800" cy="681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sv" sz="1500">
                <a:solidFill>
                  <a:srgbClr val="FFFFFF"/>
                </a:solidFill>
                <a:latin typeface="Comfortaa Light"/>
                <a:ea typeface="Comfortaa Light"/>
                <a:cs typeface="Comfortaa Light"/>
                <a:sym typeface="Comfortaa Light"/>
              </a:rPr>
              <a:t>120 rostade</a:t>
            </a:r>
            <a:endParaRPr sz="1500">
              <a:solidFill>
                <a:srgbClr val="FFFFFF"/>
              </a:solidFill>
              <a:latin typeface="Comfortaa Light"/>
              <a:ea typeface="Comfortaa Light"/>
              <a:cs typeface="Comfortaa Light"/>
              <a:sym typeface="Comfortaa Light"/>
            </a:endParaRPr>
          </a:p>
          <a:p>
            <a:pPr indent="0" lvl="0" marL="457200" rtl="0" algn="l">
              <a:lnSpc>
                <a:spcPct val="115000"/>
              </a:lnSpc>
              <a:spcBef>
                <a:spcPts val="0"/>
              </a:spcBef>
              <a:spcAft>
                <a:spcPts val="0"/>
              </a:spcAft>
              <a:buNone/>
            </a:pPr>
            <a:r>
              <a:rPr lang="sv" sz="1500">
                <a:solidFill>
                  <a:srgbClr val="FFFFFF"/>
                </a:solidFill>
                <a:latin typeface="Comfortaa Light"/>
                <a:ea typeface="Comfortaa Light"/>
                <a:cs typeface="Comfortaa Light"/>
                <a:sym typeface="Comfortaa Light"/>
              </a:rPr>
              <a:t>brödskivor.</a:t>
            </a:r>
            <a:endParaRPr sz="1500">
              <a:solidFill>
                <a:srgbClr val="FFFFFF"/>
              </a:solidFill>
              <a:latin typeface="Comfortaa Light"/>
              <a:ea typeface="Comfortaa Light"/>
              <a:cs typeface="Comfortaa Light"/>
              <a:sym typeface="Comfortaa Light"/>
            </a:endParaRPr>
          </a:p>
        </p:txBody>
      </p:sp>
      <p:sp>
        <p:nvSpPr>
          <p:cNvPr id="181" name="Google Shape;181;p40"/>
          <p:cNvSpPr txBox="1"/>
          <p:nvPr/>
        </p:nvSpPr>
        <p:spPr>
          <a:xfrm>
            <a:off x="899863" y="367088"/>
            <a:ext cx="7297200" cy="1637400"/>
          </a:xfrm>
          <a:prstGeom prst="rect">
            <a:avLst/>
          </a:prstGeom>
          <a:noFill/>
          <a:ln>
            <a:noFill/>
          </a:ln>
        </p:spPr>
        <p:txBody>
          <a:bodyPr anchorCtr="0" anchor="ctr" bIns="91425" lIns="91425" spcFirstLastPara="1" rIns="91425" wrap="square" tIns="91425">
            <a:noAutofit/>
          </a:bodyPr>
          <a:lstStyle/>
          <a:p>
            <a:pPr indent="0" lvl="0" marL="0" rtl="0" algn="ctr">
              <a:lnSpc>
                <a:spcPct val="75000"/>
              </a:lnSpc>
              <a:spcBef>
                <a:spcPts val="0"/>
              </a:spcBef>
              <a:spcAft>
                <a:spcPts val="0"/>
              </a:spcAft>
              <a:buClr>
                <a:srgbClr val="000000"/>
              </a:buClr>
              <a:buSzPts val="1100"/>
              <a:buFont typeface="Arial"/>
              <a:buNone/>
            </a:pPr>
            <a:r>
              <a:rPr lang="sv" sz="8000">
                <a:solidFill>
                  <a:srgbClr val="FFFFFF"/>
                </a:solidFill>
                <a:latin typeface="Bebas Neue"/>
                <a:ea typeface="Bebas Neue"/>
                <a:cs typeface="Bebas Neue"/>
                <a:sym typeface="Bebas Neue"/>
              </a:rPr>
              <a:t>detta motsvarar</a:t>
            </a:r>
            <a:endParaRPr sz="80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B480"/>
        </a:solidFill>
      </p:bgPr>
    </p:bg>
    <p:spTree>
      <p:nvGrpSpPr>
        <p:cNvPr id="185" name="Shape 185"/>
        <p:cNvGrpSpPr/>
        <p:nvPr/>
      </p:nvGrpSpPr>
      <p:grpSpPr>
        <a:xfrm>
          <a:off x="0" y="0"/>
          <a:ext cx="0" cy="0"/>
          <a:chOff x="0" y="0"/>
          <a:chExt cx="0" cy="0"/>
        </a:xfrm>
      </p:grpSpPr>
      <p:sp>
        <p:nvSpPr>
          <p:cNvPr id="186" name="Google Shape;186;p41"/>
          <p:cNvSpPr txBox="1"/>
          <p:nvPr/>
        </p:nvSpPr>
        <p:spPr>
          <a:xfrm>
            <a:off x="-12" y="631775"/>
            <a:ext cx="9144000" cy="32631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0"/>
              </a:spcBef>
              <a:spcAft>
                <a:spcPts val="0"/>
              </a:spcAft>
              <a:buClr>
                <a:srgbClr val="000000"/>
              </a:buClr>
              <a:buSzPts val="1100"/>
              <a:buFont typeface="Arial"/>
              <a:buNone/>
            </a:pPr>
            <a:r>
              <a:rPr lang="sv" sz="13400">
                <a:solidFill>
                  <a:srgbClr val="C0F1DA"/>
                </a:solidFill>
                <a:latin typeface="Bebas Neue"/>
                <a:ea typeface="Bebas Neue"/>
                <a:cs typeface="Bebas Neue"/>
                <a:sym typeface="Bebas Neue"/>
              </a:rPr>
              <a:t>hållbar it</a:t>
            </a:r>
            <a:endParaRPr sz="13400">
              <a:solidFill>
                <a:srgbClr val="C0F1DA"/>
              </a:solidFill>
              <a:latin typeface="Bebas Neue"/>
              <a:ea typeface="Bebas Neue"/>
              <a:cs typeface="Bebas Neue"/>
              <a:sym typeface="Bebas Neue"/>
            </a:endParaRPr>
          </a:p>
          <a:p>
            <a:pPr indent="0" lvl="0" marL="0" rtl="0" algn="ctr">
              <a:lnSpc>
                <a:spcPct val="70000"/>
              </a:lnSpc>
              <a:spcBef>
                <a:spcPts val="0"/>
              </a:spcBef>
              <a:spcAft>
                <a:spcPts val="0"/>
              </a:spcAft>
              <a:buClr>
                <a:srgbClr val="000000"/>
              </a:buClr>
              <a:buSzPts val="1100"/>
              <a:buFont typeface="Arial"/>
              <a:buNone/>
            </a:pPr>
            <a:r>
              <a:t/>
            </a:r>
            <a:endParaRPr sz="7600">
              <a:solidFill>
                <a:srgbClr val="C0F1DA"/>
              </a:solidFill>
            </a:endParaRPr>
          </a:p>
        </p:txBody>
      </p:sp>
      <p:sp>
        <p:nvSpPr>
          <p:cNvPr id="187" name="Google Shape;187;p41"/>
          <p:cNvSpPr txBox="1"/>
          <p:nvPr/>
        </p:nvSpPr>
        <p:spPr>
          <a:xfrm>
            <a:off x="1577125" y="2633875"/>
            <a:ext cx="63372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sv" sz="1500">
                <a:solidFill>
                  <a:schemeClr val="lt1"/>
                </a:solidFill>
                <a:latin typeface="Comfortaa Light"/>
                <a:ea typeface="Comfortaa Light"/>
                <a:cs typeface="Comfortaa Light"/>
                <a:sym typeface="Comfortaa Light"/>
              </a:rPr>
              <a:t>Känner ni till att världens länder satt upp 17 konkreta mål </a:t>
            </a:r>
            <a:br>
              <a:rPr lang="sv" sz="1500">
                <a:solidFill>
                  <a:schemeClr val="lt1"/>
                </a:solidFill>
                <a:latin typeface="Comfortaa Light"/>
                <a:ea typeface="Comfortaa Light"/>
                <a:cs typeface="Comfortaa Light"/>
                <a:sym typeface="Comfortaa Light"/>
              </a:rPr>
            </a:br>
            <a:r>
              <a:rPr lang="sv" sz="1500">
                <a:solidFill>
                  <a:schemeClr val="lt1"/>
                </a:solidFill>
                <a:latin typeface="Comfortaa Light"/>
                <a:ea typeface="Comfortaa Light"/>
                <a:cs typeface="Comfortaa Light"/>
                <a:sym typeface="Comfortaa Light"/>
              </a:rPr>
              <a:t>för att nå en hållbar utveckling? Och gissa vad, just i denna stund så bidrar vi alla i klassrummet till denna att-göra-lista!</a:t>
            </a:r>
            <a:endParaRPr sz="1500">
              <a:solidFill>
                <a:schemeClr val="lt1"/>
              </a:solidFill>
              <a:latin typeface="Comfortaa Light"/>
              <a:ea typeface="Comfortaa Light"/>
              <a:cs typeface="Comfortaa Light"/>
              <a:sym typeface="Comfortaa Light"/>
            </a:endParaRPr>
          </a:p>
        </p:txBody>
      </p:sp>
      <p:sp>
        <p:nvSpPr>
          <p:cNvPr id="188" name="Google Shape;188;p41"/>
          <p:cNvSpPr txBox="1"/>
          <p:nvPr>
            <p:ph idx="4294967295" type="title"/>
          </p:nvPr>
        </p:nvSpPr>
        <p:spPr>
          <a:xfrm>
            <a:off x="311700" y="3504075"/>
            <a:ext cx="8520600" cy="102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6000">
                <a:solidFill>
                  <a:srgbClr val="C0F1DA"/>
                </a:solidFill>
                <a:latin typeface="Bebas Neue"/>
                <a:ea typeface="Bebas Neue"/>
                <a:cs typeface="Bebas Neue"/>
                <a:sym typeface="Bebas Neue"/>
              </a:rPr>
              <a:t>www.globalamalen.se</a:t>
            </a:r>
            <a:endParaRPr sz="2400">
              <a:solidFill>
                <a:srgbClr val="C0F1DA"/>
              </a:solidFill>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12"/>
        </a:solidFill>
      </p:bgPr>
    </p:bg>
    <p:spTree>
      <p:nvGrpSpPr>
        <p:cNvPr id="192" name="Shape 192"/>
        <p:cNvGrpSpPr/>
        <p:nvPr/>
      </p:nvGrpSpPr>
      <p:grpSpPr>
        <a:xfrm>
          <a:off x="0" y="0"/>
          <a:ext cx="0" cy="0"/>
          <a:chOff x="0" y="0"/>
          <a:chExt cx="0" cy="0"/>
        </a:xfrm>
      </p:grpSpPr>
      <p:pic>
        <p:nvPicPr>
          <p:cNvPr id="193" name="Google Shape;193;p42"/>
          <p:cNvPicPr preferRelativeResize="0"/>
          <p:nvPr/>
        </p:nvPicPr>
        <p:blipFill rotWithShape="1">
          <a:blip r:embed="rId3">
            <a:alphaModFix/>
          </a:blip>
          <a:srcRect b="10687" l="3943" r="5197" t="2702"/>
          <a:stretch/>
        </p:blipFill>
        <p:spPr>
          <a:xfrm>
            <a:off x="587700" y="2104241"/>
            <a:ext cx="2861100" cy="2727034"/>
          </a:xfrm>
          <a:prstGeom prst="rect">
            <a:avLst/>
          </a:prstGeom>
          <a:noFill/>
          <a:ln>
            <a:noFill/>
          </a:ln>
        </p:spPr>
      </p:pic>
      <p:pic>
        <p:nvPicPr>
          <p:cNvPr id="194" name="Google Shape;194;p42"/>
          <p:cNvPicPr preferRelativeResize="0"/>
          <p:nvPr/>
        </p:nvPicPr>
        <p:blipFill rotWithShape="1">
          <a:blip r:embed="rId4">
            <a:alphaModFix/>
          </a:blip>
          <a:srcRect b="4204" l="3943" r="5197" t="4204"/>
          <a:stretch/>
        </p:blipFill>
        <p:spPr>
          <a:xfrm>
            <a:off x="3448800" y="2399200"/>
            <a:ext cx="2412749" cy="2432074"/>
          </a:xfrm>
          <a:prstGeom prst="rect">
            <a:avLst/>
          </a:prstGeom>
          <a:noFill/>
          <a:ln>
            <a:noFill/>
          </a:ln>
        </p:spPr>
      </p:pic>
      <p:sp>
        <p:nvSpPr>
          <p:cNvPr id="195" name="Google Shape;195;p42"/>
          <p:cNvSpPr txBox="1"/>
          <p:nvPr>
            <p:ph type="title"/>
          </p:nvPr>
        </p:nvSpPr>
        <p:spPr>
          <a:xfrm>
            <a:off x="0" y="445025"/>
            <a:ext cx="609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7000">
                <a:solidFill>
                  <a:srgbClr val="FFFFFF"/>
                </a:solidFill>
                <a:latin typeface="Bebas Neue"/>
                <a:ea typeface="Bebas Neue"/>
                <a:cs typeface="Bebas Neue"/>
                <a:sym typeface="Bebas Neue"/>
              </a:rPr>
              <a:t>energieffektiva</a:t>
            </a:r>
            <a:endParaRPr sz="7000">
              <a:solidFill>
                <a:srgbClr val="FFFFFF"/>
              </a:solidFill>
              <a:latin typeface="Bebas Neue"/>
              <a:ea typeface="Bebas Neue"/>
              <a:cs typeface="Bebas Neue"/>
              <a:sym typeface="Bebas Neue"/>
            </a:endParaRPr>
          </a:p>
        </p:txBody>
      </p:sp>
      <p:sp>
        <p:nvSpPr>
          <p:cNvPr id="196" name="Google Shape;196;p42"/>
          <p:cNvSpPr txBox="1"/>
          <p:nvPr>
            <p:ph type="title"/>
          </p:nvPr>
        </p:nvSpPr>
        <p:spPr>
          <a:xfrm>
            <a:off x="1142325" y="883388"/>
            <a:ext cx="3989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7000">
                <a:solidFill>
                  <a:srgbClr val="5B0F00"/>
                </a:solidFill>
                <a:latin typeface="Sacramento"/>
                <a:ea typeface="Sacramento"/>
                <a:cs typeface="Sacramento"/>
                <a:sym typeface="Sacramento"/>
              </a:rPr>
              <a:t>timmen</a:t>
            </a:r>
            <a:endParaRPr sz="7000">
              <a:solidFill>
                <a:srgbClr val="5B0F00"/>
              </a:solidFill>
              <a:latin typeface="Sacramento"/>
              <a:ea typeface="Sacramento"/>
              <a:cs typeface="Sacramento"/>
              <a:sym typeface="Sacramento"/>
            </a:endParaRPr>
          </a:p>
        </p:txBody>
      </p:sp>
      <p:sp>
        <p:nvSpPr>
          <p:cNvPr id="197" name="Google Shape;197;p42"/>
          <p:cNvSpPr/>
          <p:nvPr/>
        </p:nvSpPr>
        <p:spPr>
          <a:xfrm>
            <a:off x="6090725" y="0"/>
            <a:ext cx="3053400" cy="5143500"/>
          </a:xfrm>
          <a:prstGeom prst="rect">
            <a:avLst/>
          </a:prstGeom>
          <a:solidFill>
            <a:srgbClr val="FFD8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2"/>
          <p:cNvSpPr txBox="1"/>
          <p:nvPr/>
        </p:nvSpPr>
        <p:spPr>
          <a:xfrm rot="-1442">
            <a:off x="6090725" y="656182"/>
            <a:ext cx="2861100" cy="3972000"/>
          </a:xfrm>
          <a:prstGeom prst="rect">
            <a:avLst/>
          </a:prstGeom>
          <a:noFill/>
          <a:ln>
            <a:noFill/>
          </a:ln>
        </p:spPr>
        <p:txBody>
          <a:bodyPr anchorCtr="0" anchor="t" bIns="91425" lIns="91425" spcFirstLastPara="1" rIns="91425" wrap="square" tIns="91425">
            <a:spAutoFit/>
          </a:bodyPr>
          <a:lstStyle/>
          <a:p>
            <a:pPr indent="457200" lvl="0" marL="0" rtl="0" algn="l">
              <a:lnSpc>
                <a:spcPct val="100000"/>
              </a:lnSpc>
              <a:spcBef>
                <a:spcPts val="0"/>
              </a:spcBef>
              <a:spcAft>
                <a:spcPts val="0"/>
              </a:spcAft>
              <a:buNone/>
            </a:pPr>
            <a:r>
              <a:rPr lang="sv" sz="3000">
                <a:solidFill>
                  <a:srgbClr val="F28D17"/>
                </a:solidFill>
                <a:latin typeface="Bebas Neue"/>
                <a:ea typeface="Bebas Neue"/>
                <a:cs typeface="Bebas Neue"/>
                <a:sym typeface="Bebas Neue"/>
              </a:rPr>
              <a:t>Vi bidrar till</a:t>
            </a:r>
            <a:endParaRPr sz="3000">
              <a:solidFill>
                <a:srgbClr val="F28D17"/>
              </a:solidFill>
              <a:latin typeface="Bebas Neue"/>
              <a:ea typeface="Bebas Neue"/>
              <a:cs typeface="Bebas Neue"/>
              <a:sym typeface="Bebas Neue"/>
            </a:endParaRPr>
          </a:p>
          <a:p>
            <a:pPr indent="0" lvl="0" marL="457200" rtl="0" algn="l">
              <a:lnSpc>
                <a:spcPct val="100000"/>
              </a:lnSpc>
              <a:spcBef>
                <a:spcPts val="0"/>
              </a:spcBef>
              <a:spcAft>
                <a:spcPts val="0"/>
              </a:spcAft>
              <a:buNone/>
            </a:pPr>
            <a:r>
              <a:rPr lang="sv" sz="3500">
                <a:solidFill>
                  <a:srgbClr val="F28D17"/>
                </a:solidFill>
                <a:latin typeface="Bebas Neue"/>
                <a:ea typeface="Bebas Neue"/>
                <a:cs typeface="Bebas Neue"/>
                <a:sym typeface="Bebas Neue"/>
              </a:rPr>
              <a:t>delmål: 7.3</a:t>
            </a:r>
            <a:endParaRPr sz="3500">
              <a:solidFill>
                <a:srgbClr val="F28D17"/>
              </a:solidFill>
              <a:latin typeface="Bebas Neue"/>
              <a:ea typeface="Bebas Neue"/>
              <a:cs typeface="Bebas Neue"/>
              <a:sym typeface="Bebas Neue"/>
            </a:endParaRPr>
          </a:p>
          <a:p>
            <a:pPr indent="0" lvl="0" marL="457200" rtl="0" algn="l">
              <a:lnSpc>
                <a:spcPct val="100000"/>
              </a:lnSpc>
              <a:spcBef>
                <a:spcPts val="0"/>
              </a:spcBef>
              <a:spcAft>
                <a:spcPts val="0"/>
              </a:spcAft>
              <a:buNone/>
            </a:pPr>
            <a:r>
              <a:rPr lang="sv" sz="2000">
                <a:solidFill>
                  <a:srgbClr val="F28D17"/>
                </a:solidFill>
                <a:latin typeface="Bebas Neue"/>
                <a:ea typeface="Bebas Neue"/>
                <a:cs typeface="Bebas Neue"/>
                <a:sym typeface="Bebas Neue"/>
              </a:rPr>
              <a:t>Fördubbla ökningen</a:t>
            </a:r>
            <a:r>
              <a:rPr lang="sv" sz="2400">
                <a:solidFill>
                  <a:srgbClr val="F28D17"/>
                </a:solidFill>
                <a:latin typeface="Bebas Neue"/>
                <a:ea typeface="Bebas Neue"/>
                <a:cs typeface="Bebas Neue"/>
                <a:sym typeface="Bebas Neue"/>
              </a:rPr>
              <a:t> </a:t>
            </a:r>
            <a:br>
              <a:rPr lang="sv" sz="2400">
                <a:solidFill>
                  <a:srgbClr val="F28D17"/>
                </a:solidFill>
                <a:latin typeface="Bebas Neue"/>
                <a:ea typeface="Bebas Neue"/>
                <a:cs typeface="Bebas Neue"/>
                <a:sym typeface="Bebas Neue"/>
              </a:rPr>
            </a:br>
            <a:r>
              <a:rPr lang="sv" sz="1900">
                <a:solidFill>
                  <a:srgbClr val="F28D17"/>
                </a:solidFill>
                <a:latin typeface="Bebas Neue"/>
                <a:ea typeface="Bebas Neue"/>
                <a:cs typeface="Bebas Neue"/>
                <a:sym typeface="Bebas Neue"/>
              </a:rPr>
              <a:t>av energieffektivitet</a:t>
            </a:r>
            <a:endParaRPr sz="1900">
              <a:solidFill>
                <a:srgbClr val="F28D17"/>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b="1" sz="1600">
              <a:solidFill>
                <a:srgbClr val="FFFFFF"/>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b="1" sz="1600">
              <a:solidFill>
                <a:srgbClr val="FFFFFF"/>
              </a:solidFill>
              <a:latin typeface="Comfortaa"/>
              <a:ea typeface="Comfortaa"/>
              <a:cs typeface="Comfortaa"/>
              <a:sym typeface="Comfortaa"/>
            </a:endParaRPr>
          </a:p>
          <a:p>
            <a:pPr indent="0" lvl="0" marL="457200" rtl="0" algn="l">
              <a:lnSpc>
                <a:spcPct val="115000"/>
              </a:lnSpc>
              <a:spcBef>
                <a:spcPts val="0"/>
              </a:spcBef>
              <a:spcAft>
                <a:spcPts val="0"/>
              </a:spcAft>
              <a:buNone/>
            </a:pPr>
            <a:r>
              <a:rPr lang="sv" sz="1500">
                <a:solidFill>
                  <a:srgbClr val="434343"/>
                </a:solidFill>
                <a:latin typeface="Comfortaa Light"/>
                <a:ea typeface="Comfortaa Light"/>
                <a:cs typeface="Comfortaa Light"/>
                <a:sym typeface="Comfortaa Light"/>
              </a:rPr>
              <a:t>Vad betyder det?</a:t>
            </a:r>
            <a:endParaRPr sz="1500">
              <a:solidFill>
                <a:srgbClr val="434343"/>
              </a:solidFill>
              <a:latin typeface="Comfortaa Light"/>
              <a:ea typeface="Comfortaa Light"/>
              <a:cs typeface="Comfortaa Light"/>
              <a:sym typeface="Comfortaa Light"/>
            </a:endParaRPr>
          </a:p>
          <a:p>
            <a:pPr indent="0" lvl="0" marL="457200" rtl="0" algn="l">
              <a:lnSpc>
                <a:spcPct val="115000"/>
              </a:lnSpc>
              <a:spcBef>
                <a:spcPts val="0"/>
              </a:spcBef>
              <a:spcAft>
                <a:spcPts val="0"/>
              </a:spcAft>
              <a:buNone/>
            </a:pPr>
            <a:r>
              <a:rPr lang="sv" sz="1500">
                <a:solidFill>
                  <a:srgbClr val="434343"/>
                </a:solidFill>
                <a:latin typeface="Comfortaa Light"/>
                <a:ea typeface="Comfortaa Light"/>
                <a:cs typeface="Comfortaa Light"/>
                <a:sym typeface="Comfortaa Light"/>
              </a:rPr>
              <a:t>Vi använder mindre mängd energi. Som exempelvis nu när </a:t>
            </a:r>
            <a:endParaRPr sz="1500">
              <a:solidFill>
                <a:srgbClr val="434343"/>
              </a:solidFill>
              <a:latin typeface="Comfortaa Light"/>
              <a:ea typeface="Comfortaa Light"/>
              <a:cs typeface="Comfortaa Light"/>
              <a:sym typeface="Comfortaa Light"/>
            </a:endParaRPr>
          </a:p>
          <a:p>
            <a:pPr indent="0" lvl="0" marL="457200" rtl="0" algn="l">
              <a:lnSpc>
                <a:spcPct val="115000"/>
              </a:lnSpc>
              <a:spcBef>
                <a:spcPts val="0"/>
              </a:spcBef>
              <a:spcAft>
                <a:spcPts val="0"/>
              </a:spcAft>
              <a:buNone/>
            </a:pPr>
            <a:r>
              <a:rPr lang="sv" sz="1500">
                <a:solidFill>
                  <a:srgbClr val="434343"/>
                </a:solidFill>
                <a:latin typeface="Comfortaa Light"/>
                <a:ea typeface="Comfortaa Light"/>
                <a:cs typeface="Comfortaa Light"/>
                <a:sym typeface="Comfortaa Light"/>
              </a:rPr>
              <a:t>vi sliter mindre på datorn och miljön.</a:t>
            </a:r>
            <a:endParaRPr sz="1500">
              <a:solidFill>
                <a:srgbClr val="434343"/>
              </a:solidFill>
              <a:latin typeface="Comfortaa Light"/>
              <a:ea typeface="Comfortaa Light"/>
              <a:cs typeface="Comfortaa Light"/>
              <a:sym typeface="Comfortaa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EE9"/>
        </a:solidFill>
      </p:bgPr>
    </p:bg>
    <p:spTree>
      <p:nvGrpSpPr>
        <p:cNvPr id="202" name="Shape 202"/>
        <p:cNvGrpSpPr/>
        <p:nvPr/>
      </p:nvGrpSpPr>
      <p:grpSpPr>
        <a:xfrm>
          <a:off x="0" y="0"/>
          <a:ext cx="0" cy="0"/>
          <a:chOff x="0" y="0"/>
          <a:chExt cx="0" cy="0"/>
        </a:xfrm>
      </p:grpSpPr>
      <p:sp>
        <p:nvSpPr>
          <p:cNvPr id="203" name="Google Shape;203;p43"/>
          <p:cNvSpPr txBox="1"/>
          <p:nvPr>
            <p:ph type="title"/>
          </p:nvPr>
        </p:nvSpPr>
        <p:spPr>
          <a:xfrm>
            <a:off x="783475" y="445025"/>
            <a:ext cx="804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6000">
                <a:solidFill>
                  <a:srgbClr val="434343"/>
                </a:solidFill>
                <a:latin typeface="Bebas Neue"/>
                <a:ea typeface="Bebas Neue"/>
                <a:cs typeface="Bebas Neue"/>
                <a:sym typeface="Bebas Neue"/>
              </a:rPr>
              <a:t>VAD BETYDER DET?</a:t>
            </a:r>
            <a:endParaRPr sz="2400">
              <a:solidFill>
                <a:srgbClr val="434343"/>
              </a:solidFill>
              <a:latin typeface="Bebas Neue"/>
              <a:ea typeface="Bebas Neue"/>
              <a:cs typeface="Bebas Neue"/>
              <a:sym typeface="Bebas Neue"/>
            </a:endParaRPr>
          </a:p>
        </p:txBody>
      </p:sp>
      <p:sp>
        <p:nvSpPr>
          <p:cNvPr id="204" name="Google Shape;204;p43"/>
          <p:cNvSpPr txBox="1"/>
          <p:nvPr>
            <p:ph type="title"/>
          </p:nvPr>
        </p:nvSpPr>
        <p:spPr>
          <a:xfrm>
            <a:off x="463525" y="828575"/>
            <a:ext cx="4212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6000">
                <a:solidFill>
                  <a:srgbClr val="434343"/>
                </a:solidFill>
                <a:latin typeface="Sacramento"/>
                <a:ea typeface="Sacramento"/>
                <a:cs typeface="Sacramento"/>
                <a:sym typeface="Sacramento"/>
              </a:rPr>
              <a:t>begrepp </a:t>
            </a:r>
            <a:endParaRPr sz="2400">
              <a:solidFill>
                <a:srgbClr val="434343"/>
              </a:solidFill>
              <a:latin typeface="Sacramento"/>
              <a:ea typeface="Sacramento"/>
              <a:cs typeface="Sacramento"/>
              <a:sym typeface="Sacramento"/>
            </a:endParaRPr>
          </a:p>
        </p:txBody>
      </p:sp>
      <p:sp>
        <p:nvSpPr>
          <p:cNvPr id="205" name="Google Shape;205;p43"/>
          <p:cNvSpPr/>
          <p:nvPr/>
        </p:nvSpPr>
        <p:spPr>
          <a:xfrm rot="10800000">
            <a:off x="8" y="2388204"/>
            <a:ext cx="9136692" cy="275529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3"/>
          <p:cNvSpPr/>
          <p:nvPr/>
        </p:nvSpPr>
        <p:spPr>
          <a:xfrm rot="-231148">
            <a:off x="558615" y="2149951"/>
            <a:ext cx="2531721" cy="2911797"/>
          </a:xfrm>
          <a:prstGeom prst="round2SameRect">
            <a:avLst>
              <a:gd fmla="val 671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3"/>
          <p:cNvSpPr/>
          <p:nvPr/>
        </p:nvSpPr>
        <p:spPr>
          <a:xfrm rot="128336">
            <a:off x="6013947" y="1965767"/>
            <a:ext cx="2531964" cy="3145865"/>
          </a:xfrm>
          <a:prstGeom prst="round2SameRect">
            <a:avLst>
              <a:gd fmla="val 671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3"/>
          <p:cNvSpPr/>
          <p:nvPr/>
        </p:nvSpPr>
        <p:spPr>
          <a:xfrm rot="-230876">
            <a:off x="694075" y="2303811"/>
            <a:ext cx="2261999" cy="2766879"/>
          </a:xfrm>
          <a:prstGeom prst="round2SameRect">
            <a:avLst>
              <a:gd fmla="val 6717" name="adj1"/>
              <a:gd fmla="val 0" name="adj2"/>
            </a:avLst>
          </a:prstGeom>
          <a:solidFill>
            <a:srgbClr val="2AB9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3"/>
          <p:cNvSpPr/>
          <p:nvPr/>
        </p:nvSpPr>
        <p:spPr>
          <a:xfrm rot="407">
            <a:off x="3306150" y="1714050"/>
            <a:ext cx="2531700" cy="3429300"/>
          </a:xfrm>
          <a:prstGeom prst="round2SameRect">
            <a:avLst>
              <a:gd fmla="val 671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3"/>
          <p:cNvSpPr/>
          <p:nvPr/>
        </p:nvSpPr>
        <p:spPr>
          <a:xfrm rot="912">
            <a:off x="3441000" y="1874900"/>
            <a:ext cx="2262000" cy="3268200"/>
          </a:xfrm>
          <a:prstGeom prst="round2SameRect">
            <a:avLst>
              <a:gd fmla="val 6717" name="adj1"/>
              <a:gd fmla="val 0" name="adj2"/>
            </a:avLst>
          </a:prstGeom>
          <a:solidFill>
            <a:srgbClr val="24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45C5C"/>
              </a:solidFill>
            </a:endParaRPr>
          </a:p>
        </p:txBody>
      </p:sp>
      <p:sp>
        <p:nvSpPr>
          <p:cNvPr id="211" name="Google Shape;211;p43"/>
          <p:cNvSpPr/>
          <p:nvPr/>
        </p:nvSpPr>
        <p:spPr>
          <a:xfrm rot="121451">
            <a:off x="6155807" y="2139238"/>
            <a:ext cx="2225289" cy="2970914"/>
          </a:xfrm>
          <a:prstGeom prst="round2SameRect">
            <a:avLst>
              <a:gd fmla="val 6717" name="adj1"/>
              <a:gd fmla="val 0" name="adj2"/>
            </a:avLst>
          </a:prstGeom>
          <a:solidFill>
            <a:srgbClr val="F28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3"/>
          <p:cNvSpPr/>
          <p:nvPr/>
        </p:nvSpPr>
        <p:spPr>
          <a:xfrm rot="10800000">
            <a:off x="3658" y="4264118"/>
            <a:ext cx="9136692" cy="87928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3"/>
          <p:cNvSpPr txBox="1"/>
          <p:nvPr/>
        </p:nvSpPr>
        <p:spPr>
          <a:xfrm rot="-1629">
            <a:off x="3306150" y="1875201"/>
            <a:ext cx="2531700" cy="923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sv" sz="2400">
                <a:solidFill>
                  <a:srgbClr val="FFFFFF"/>
                </a:solidFill>
                <a:latin typeface="Bebas Neue"/>
                <a:ea typeface="Bebas Neue"/>
                <a:cs typeface="Bebas Neue"/>
                <a:sym typeface="Bebas Neue"/>
              </a:rPr>
              <a:t>HÅLLBAR</a:t>
            </a:r>
            <a:br>
              <a:rPr lang="sv" sz="600">
                <a:solidFill>
                  <a:srgbClr val="FFFFFF"/>
                </a:solidFill>
                <a:latin typeface="Bebas Neue"/>
                <a:ea typeface="Bebas Neue"/>
                <a:cs typeface="Bebas Neue"/>
                <a:sym typeface="Bebas Neue"/>
              </a:rPr>
            </a:br>
            <a:r>
              <a:rPr lang="sv" sz="2400">
                <a:solidFill>
                  <a:srgbClr val="FFFFFF"/>
                </a:solidFill>
                <a:latin typeface="Bebas Neue"/>
                <a:ea typeface="Bebas Neue"/>
                <a:cs typeface="Bebas Neue"/>
                <a:sym typeface="Bebas Neue"/>
              </a:rPr>
              <a:t>UTVECKLING</a:t>
            </a:r>
            <a:endParaRPr b="1" sz="1600">
              <a:solidFill>
                <a:srgbClr val="FFFFFF"/>
              </a:solidFill>
              <a:latin typeface="Comfortaa"/>
              <a:ea typeface="Comfortaa"/>
              <a:cs typeface="Comfortaa"/>
              <a:sym typeface="Comfortaa"/>
            </a:endParaRPr>
          </a:p>
        </p:txBody>
      </p:sp>
      <p:sp>
        <p:nvSpPr>
          <p:cNvPr id="214" name="Google Shape;214;p43"/>
          <p:cNvSpPr txBox="1"/>
          <p:nvPr/>
        </p:nvSpPr>
        <p:spPr>
          <a:xfrm rot="127400">
            <a:off x="6071619" y="2146907"/>
            <a:ext cx="2566762" cy="554187"/>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sv" sz="2400">
                <a:solidFill>
                  <a:srgbClr val="FFFFFF"/>
                </a:solidFill>
                <a:latin typeface="Bebas Neue"/>
                <a:ea typeface="Bebas Neue"/>
                <a:cs typeface="Bebas Neue"/>
                <a:sym typeface="Bebas Neue"/>
              </a:rPr>
              <a:t>CO2e</a:t>
            </a:r>
            <a:endParaRPr b="1" sz="1600">
              <a:solidFill>
                <a:srgbClr val="FFFFFF"/>
              </a:solidFill>
              <a:latin typeface="Comfortaa"/>
              <a:ea typeface="Comfortaa"/>
              <a:cs typeface="Comfortaa"/>
              <a:sym typeface="Comfortaa"/>
            </a:endParaRPr>
          </a:p>
        </p:txBody>
      </p:sp>
      <p:sp>
        <p:nvSpPr>
          <p:cNvPr id="215" name="Google Shape;215;p43"/>
          <p:cNvSpPr txBox="1"/>
          <p:nvPr/>
        </p:nvSpPr>
        <p:spPr>
          <a:xfrm rot="-214834">
            <a:off x="500354" y="2294753"/>
            <a:ext cx="2531542" cy="553975"/>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sv" sz="2400">
                <a:solidFill>
                  <a:srgbClr val="FFFFFF"/>
                </a:solidFill>
                <a:latin typeface="Bebas Neue"/>
                <a:ea typeface="Bebas Neue"/>
                <a:cs typeface="Bebas Neue"/>
                <a:sym typeface="Bebas Neue"/>
              </a:rPr>
              <a:t>ENERGIEFFEKTIV</a:t>
            </a:r>
            <a:endParaRPr b="1" sz="1600">
              <a:solidFill>
                <a:srgbClr val="FFFFFF"/>
              </a:solidFill>
              <a:latin typeface="Comfortaa"/>
              <a:ea typeface="Comfortaa"/>
              <a:cs typeface="Comfortaa"/>
              <a:sym typeface="Comfortaa"/>
            </a:endParaRPr>
          </a:p>
        </p:txBody>
      </p:sp>
      <p:sp>
        <p:nvSpPr>
          <p:cNvPr id="216" name="Google Shape;216;p43"/>
          <p:cNvSpPr/>
          <p:nvPr/>
        </p:nvSpPr>
        <p:spPr>
          <a:xfrm rot="-231696">
            <a:off x="488179" y="2839291"/>
            <a:ext cx="481092" cy="92615"/>
          </a:xfrm>
          <a:prstGeom prst="mathMinus">
            <a:avLst>
              <a:gd fmla="val 23520" name="adj1"/>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3"/>
          <p:cNvSpPr/>
          <p:nvPr/>
        </p:nvSpPr>
        <p:spPr>
          <a:xfrm rot="-231696">
            <a:off x="2598604" y="2725907"/>
            <a:ext cx="481092" cy="81180"/>
          </a:xfrm>
          <a:prstGeom prst="mathMinus">
            <a:avLst>
              <a:gd fmla="val 23520" name="adj1"/>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3"/>
          <p:cNvSpPr/>
          <p:nvPr/>
        </p:nvSpPr>
        <p:spPr>
          <a:xfrm rot="2143">
            <a:off x="3306154" y="2290553"/>
            <a:ext cx="481200" cy="92700"/>
          </a:xfrm>
          <a:prstGeom prst="mathMinus">
            <a:avLst>
              <a:gd fmla="val 23520" name="adj1"/>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3"/>
          <p:cNvSpPr/>
          <p:nvPr/>
        </p:nvSpPr>
        <p:spPr>
          <a:xfrm rot="2143">
            <a:off x="5356654" y="2290553"/>
            <a:ext cx="481200" cy="92700"/>
          </a:xfrm>
          <a:prstGeom prst="mathMinus">
            <a:avLst>
              <a:gd fmla="val 23520" name="adj1"/>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3"/>
          <p:cNvSpPr/>
          <p:nvPr/>
        </p:nvSpPr>
        <p:spPr>
          <a:xfrm rot="128694">
            <a:off x="6074460" y="2525523"/>
            <a:ext cx="480937" cy="92459"/>
          </a:xfrm>
          <a:prstGeom prst="mathMinus">
            <a:avLst>
              <a:gd fmla="val 23520" name="adj1"/>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3"/>
          <p:cNvSpPr/>
          <p:nvPr/>
        </p:nvSpPr>
        <p:spPr>
          <a:xfrm rot="128694">
            <a:off x="8049435" y="2594698"/>
            <a:ext cx="480937" cy="92459"/>
          </a:xfrm>
          <a:prstGeom prst="mathMinus">
            <a:avLst>
              <a:gd fmla="val 23520" name="adj1"/>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3"/>
          <p:cNvSpPr txBox="1"/>
          <p:nvPr/>
        </p:nvSpPr>
        <p:spPr>
          <a:xfrm rot="-215111">
            <a:off x="731989" y="3071659"/>
            <a:ext cx="2182872" cy="681096"/>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sv" sz="1500">
                <a:solidFill>
                  <a:schemeClr val="lt1"/>
                </a:solidFill>
                <a:latin typeface="Comfortaa Light"/>
                <a:ea typeface="Comfortaa Light"/>
                <a:cs typeface="Comfortaa Light"/>
                <a:sym typeface="Comfortaa Light"/>
              </a:rPr>
              <a:t>Effektiv och hållbar energianvändning.</a:t>
            </a:r>
            <a:endParaRPr sz="2300">
              <a:solidFill>
                <a:srgbClr val="FFFFFF"/>
              </a:solidFill>
              <a:latin typeface="Bebas Neue"/>
              <a:ea typeface="Bebas Neue"/>
              <a:cs typeface="Bebas Neue"/>
              <a:sym typeface="Bebas Neue"/>
            </a:endParaRPr>
          </a:p>
        </p:txBody>
      </p:sp>
      <p:sp>
        <p:nvSpPr>
          <p:cNvPr id="223" name="Google Shape;223;p43"/>
          <p:cNvSpPr txBox="1"/>
          <p:nvPr/>
        </p:nvSpPr>
        <p:spPr>
          <a:xfrm rot="-2886">
            <a:off x="3499051" y="2788340"/>
            <a:ext cx="2143801" cy="1212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sv" sz="1500">
                <a:solidFill>
                  <a:schemeClr val="lt1"/>
                </a:solidFill>
                <a:latin typeface="Comfortaa Light"/>
                <a:ea typeface="Comfortaa Light"/>
                <a:cs typeface="Comfortaa Light"/>
                <a:sym typeface="Comfortaa Light"/>
              </a:rPr>
              <a:t>Tillfredsställa dagens behov </a:t>
            </a:r>
            <a:endParaRPr sz="1500">
              <a:solidFill>
                <a:schemeClr val="lt1"/>
              </a:solidFill>
              <a:latin typeface="Comfortaa Light"/>
              <a:ea typeface="Comfortaa Light"/>
              <a:cs typeface="Comfortaa Light"/>
              <a:sym typeface="Comfortaa Light"/>
            </a:endParaRPr>
          </a:p>
          <a:p>
            <a:pPr indent="0" lvl="0" marL="0" rtl="0" algn="ctr">
              <a:lnSpc>
                <a:spcPct val="115000"/>
              </a:lnSpc>
              <a:spcBef>
                <a:spcPts val="0"/>
              </a:spcBef>
              <a:spcAft>
                <a:spcPts val="0"/>
              </a:spcAft>
              <a:buNone/>
            </a:pPr>
            <a:r>
              <a:rPr lang="sv" sz="1500">
                <a:solidFill>
                  <a:schemeClr val="lt1"/>
                </a:solidFill>
                <a:latin typeface="Comfortaa Light"/>
                <a:ea typeface="Comfortaa Light"/>
                <a:cs typeface="Comfortaa Light"/>
                <a:sym typeface="Comfortaa Light"/>
              </a:rPr>
              <a:t>utan att äventyra framtidens behov.</a:t>
            </a:r>
            <a:endParaRPr sz="2300">
              <a:solidFill>
                <a:srgbClr val="FFFFFF"/>
              </a:solidFill>
              <a:latin typeface="Bebas Neue"/>
              <a:ea typeface="Bebas Neue"/>
              <a:cs typeface="Bebas Neue"/>
              <a:sym typeface="Bebas Neue"/>
            </a:endParaRPr>
          </a:p>
        </p:txBody>
      </p:sp>
      <p:sp>
        <p:nvSpPr>
          <p:cNvPr id="224" name="Google Shape;224;p43"/>
          <p:cNvSpPr txBox="1"/>
          <p:nvPr/>
        </p:nvSpPr>
        <p:spPr>
          <a:xfrm rot="127609">
            <a:off x="6110470" y="2970361"/>
            <a:ext cx="2336209" cy="681177"/>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sv" sz="1500">
                <a:solidFill>
                  <a:schemeClr val="lt1"/>
                </a:solidFill>
                <a:latin typeface="Comfortaa Light"/>
                <a:ea typeface="Comfortaa Light"/>
                <a:cs typeface="Comfortaa Light"/>
                <a:sym typeface="Comfortaa Light"/>
              </a:rPr>
              <a:t>Koldioxidekvivalent</a:t>
            </a:r>
            <a:endParaRPr sz="1500">
              <a:solidFill>
                <a:schemeClr val="lt1"/>
              </a:solidFill>
              <a:latin typeface="Comfortaa Light"/>
              <a:ea typeface="Comfortaa Light"/>
              <a:cs typeface="Comfortaa Light"/>
              <a:sym typeface="Comfortaa Light"/>
            </a:endParaRPr>
          </a:p>
          <a:p>
            <a:pPr indent="0" lvl="0" marL="0" rtl="0" algn="ctr">
              <a:lnSpc>
                <a:spcPct val="115000"/>
              </a:lnSpc>
              <a:spcBef>
                <a:spcPts val="0"/>
              </a:spcBef>
              <a:spcAft>
                <a:spcPts val="0"/>
              </a:spcAft>
              <a:buClr>
                <a:schemeClr val="dk1"/>
              </a:buClr>
              <a:buSzPts val="1100"/>
              <a:buFont typeface="Arial"/>
              <a:buNone/>
            </a:pPr>
            <a:r>
              <a:rPr lang="sv" sz="1500">
                <a:solidFill>
                  <a:schemeClr val="lt1"/>
                </a:solidFill>
                <a:latin typeface="Comfortaa Light"/>
                <a:ea typeface="Comfortaa Light"/>
                <a:cs typeface="Comfortaa Light"/>
                <a:sym typeface="Comfortaa Light"/>
              </a:rPr>
              <a:t>(mått på utsläpp)</a:t>
            </a:r>
            <a:endParaRPr sz="1500">
              <a:solidFill>
                <a:schemeClr val="lt1"/>
              </a:solidFill>
              <a:latin typeface="Comfortaa Light"/>
              <a:ea typeface="Comfortaa Light"/>
              <a:cs typeface="Comfortaa Light"/>
              <a:sym typeface="Comfortaa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B9C8"/>
        </a:solidFill>
      </p:bgPr>
    </p:bg>
    <p:spTree>
      <p:nvGrpSpPr>
        <p:cNvPr id="228" name="Shape 228"/>
        <p:cNvGrpSpPr/>
        <p:nvPr/>
      </p:nvGrpSpPr>
      <p:grpSpPr>
        <a:xfrm>
          <a:off x="0" y="0"/>
          <a:ext cx="0" cy="0"/>
          <a:chOff x="0" y="0"/>
          <a:chExt cx="0" cy="0"/>
        </a:xfrm>
      </p:grpSpPr>
      <p:sp>
        <p:nvSpPr>
          <p:cNvPr id="229" name="Google Shape;229;p44"/>
          <p:cNvSpPr txBox="1"/>
          <p:nvPr/>
        </p:nvSpPr>
        <p:spPr>
          <a:xfrm>
            <a:off x="-12" y="833350"/>
            <a:ext cx="9144000" cy="3263100"/>
          </a:xfrm>
          <a:prstGeom prst="rect">
            <a:avLst/>
          </a:prstGeom>
          <a:noFill/>
          <a:ln>
            <a:noFill/>
          </a:ln>
        </p:spPr>
        <p:txBody>
          <a:bodyPr anchorCtr="0" anchor="ctr" bIns="91425" lIns="91425" spcFirstLastPara="1" rIns="91425" wrap="square" tIns="91425">
            <a:noAutofit/>
          </a:bodyPr>
          <a:lstStyle/>
          <a:p>
            <a:pPr indent="0" lvl="0" marL="0" rtl="0" algn="ctr">
              <a:lnSpc>
                <a:spcPct val="75000"/>
              </a:lnSpc>
              <a:spcBef>
                <a:spcPts val="0"/>
              </a:spcBef>
              <a:spcAft>
                <a:spcPts val="0"/>
              </a:spcAft>
              <a:buClr>
                <a:srgbClr val="000000"/>
              </a:buClr>
              <a:buSzPts val="1100"/>
              <a:buFont typeface="Arial"/>
              <a:buNone/>
            </a:pPr>
            <a:r>
              <a:rPr lang="sv" sz="8000">
                <a:solidFill>
                  <a:srgbClr val="DDF5F8"/>
                </a:solidFill>
                <a:latin typeface="Bebas Neue"/>
                <a:ea typeface="Bebas Neue"/>
                <a:cs typeface="Bebas Neue"/>
                <a:sym typeface="Bebas Neue"/>
              </a:rPr>
              <a:t>vi ska gejma!</a:t>
            </a:r>
            <a:endParaRPr sz="8000">
              <a:solidFill>
                <a:srgbClr val="DDF5F8"/>
              </a:solidFill>
              <a:latin typeface="Bebas Neue"/>
              <a:ea typeface="Bebas Neue"/>
              <a:cs typeface="Bebas Neue"/>
              <a:sym typeface="Bebas Neue"/>
            </a:endParaRPr>
          </a:p>
          <a:p>
            <a:pPr indent="0" lvl="0" marL="0" rtl="0" algn="ctr">
              <a:lnSpc>
                <a:spcPct val="75000"/>
              </a:lnSpc>
              <a:spcBef>
                <a:spcPts val="0"/>
              </a:spcBef>
              <a:spcAft>
                <a:spcPts val="0"/>
              </a:spcAft>
              <a:buClr>
                <a:srgbClr val="000000"/>
              </a:buClr>
              <a:buSzPts val="1100"/>
              <a:buFont typeface="Arial"/>
              <a:buNone/>
            </a:pPr>
            <a:r>
              <a:rPr lang="sv" sz="9200">
                <a:solidFill>
                  <a:srgbClr val="DDF5F8"/>
                </a:solidFill>
                <a:latin typeface="Bebas Neue"/>
                <a:ea typeface="Bebas Neue"/>
                <a:cs typeface="Bebas Neue"/>
                <a:sym typeface="Bebas Neue"/>
              </a:rPr>
              <a:t>utan dator</a:t>
            </a:r>
            <a:endParaRPr sz="9200">
              <a:solidFill>
                <a:srgbClr val="DDF5F8"/>
              </a:solidFill>
            </a:endParaRPr>
          </a:p>
        </p:txBody>
      </p:sp>
      <p:sp>
        <p:nvSpPr>
          <p:cNvPr id="230" name="Google Shape;230;p44"/>
          <p:cNvSpPr txBox="1"/>
          <p:nvPr/>
        </p:nvSpPr>
        <p:spPr>
          <a:xfrm>
            <a:off x="1439775" y="3702275"/>
            <a:ext cx="65934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sv" sz="1500">
                <a:solidFill>
                  <a:srgbClr val="FFFFFF"/>
                </a:solidFill>
                <a:latin typeface="Comfortaa Light"/>
                <a:ea typeface="Comfortaa Light"/>
                <a:cs typeface="Comfortaa Light"/>
                <a:sym typeface="Comfortaa Light"/>
              </a:rPr>
              <a:t>Hitta miljöboven! hitta miljöboven är spelet som går ut på att hitta den grupp bland er som har Klimatkoll-kortet med störst miljöpåverkan. Resonera, diskutera och eliminera miljöboven!</a:t>
            </a:r>
            <a:endParaRPr sz="1500">
              <a:solidFill>
                <a:srgbClr val="FFFFFF"/>
              </a:solidFill>
              <a:latin typeface="Comfortaa Light"/>
              <a:ea typeface="Comfortaa Light"/>
              <a:cs typeface="Comfortaa Light"/>
              <a:sym typeface="Comfortaa Light"/>
            </a:endParaRPr>
          </a:p>
        </p:txBody>
      </p:sp>
      <p:pic>
        <p:nvPicPr>
          <p:cNvPr id="231" name="Google Shape;231;p44"/>
          <p:cNvPicPr preferRelativeResize="0"/>
          <p:nvPr/>
        </p:nvPicPr>
        <p:blipFill rotWithShape="1">
          <a:blip r:embed="rId3">
            <a:alphaModFix amt="99000"/>
          </a:blip>
          <a:srcRect b="-23517" l="-20703" r="-17227" t="-8827"/>
          <a:stretch/>
        </p:blipFill>
        <p:spPr>
          <a:xfrm>
            <a:off x="311700" y="218675"/>
            <a:ext cx="972950" cy="1146451"/>
          </a:xfrm>
          <a:prstGeom prst="rect">
            <a:avLst/>
          </a:prstGeom>
          <a:noFill/>
          <a:ln>
            <a:noFill/>
          </a:ln>
        </p:spPr>
      </p:pic>
      <p:sp>
        <p:nvSpPr>
          <p:cNvPr id="232" name="Google Shape;232;p44"/>
          <p:cNvSpPr txBox="1"/>
          <p:nvPr/>
        </p:nvSpPr>
        <p:spPr>
          <a:xfrm>
            <a:off x="252325" y="1097113"/>
            <a:ext cx="1091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1800">
                <a:solidFill>
                  <a:srgbClr val="FFFFFF"/>
                </a:solidFill>
                <a:latin typeface="Bebas Neue"/>
                <a:ea typeface="Bebas Neue"/>
                <a:cs typeface="Bebas Neue"/>
                <a:sym typeface="Bebas Neue"/>
              </a:rPr>
              <a:t>3</a:t>
            </a:r>
            <a:r>
              <a:rPr lang="sv" sz="1800">
                <a:solidFill>
                  <a:srgbClr val="FFFFFF"/>
                </a:solidFill>
                <a:latin typeface="Bebas Neue"/>
                <a:ea typeface="Bebas Neue"/>
                <a:cs typeface="Bebas Neue"/>
                <a:sym typeface="Bebas Neue"/>
              </a:rPr>
              <a:t>0-60 min</a:t>
            </a:r>
            <a:endParaRPr sz="1800">
              <a:solidFill>
                <a:srgbClr val="FFFFFF"/>
              </a:solidFill>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63A8"/>
        </a:solidFill>
      </p:bgPr>
    </p:bg>
    <p:spTree>
      <p:nvGrpSpPr>
        <p:cNvPr id="236" name="Shape 236"/>
        <p:cNvGrpSpPr/>
        <p:nvPr/>
      </p:nvGrpSpPr>
      <p:grpSpPr>
        <a:xfrm>
          <a:off x="0" y="0"/>
          <a:ext cx="0" cy="0"/>
          <a:chOff x="0" y="0"/>
          <a:chExt cx="0" cy="0"/>
        </a:xfrm>
      </p:grpSpPr>
      <p:sp>
        <p:nvSpPr>
          <p:cNvPr id="237" name="Google Shape;237;p45"/>
          <p:cNvSpPr txBox="1"/>
          <p:nvPr/>
        </p:nvSpPr>
        <p:spPr>
          <a:xfrm rot="2204">
            <a:off x="5344279" y="170540"/>
            <a:ext cx="3276001" cy="4802400"/>
          </a:xfrm>
          <a:prstGeom prst="rect">
            <a:avLst/>
          </a:prstGeom>
          <a:solidFill>
            <a:srgbClr val="E1D0F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0">
              <a:solidFill>
                <a:srgbClr val="FC6A04"/>
              </a:solidFill>
              <a:latin typeface="Fredericka the Great"/>
              <a:ea typeface="Fredericka the Great"/>
              <a:cs typeface="Fredericka the Great"/>
              <a:sym typeface="Fredericka the Great"/>
            </a:endParaRPr>
          </a:p>
        </p:txBody>
      </p:sp>
      <p:sp>
        <p:nvSpPr>
          <p:cNvPr id="238" name="Google Shape;238;p45"/>
          <p:cNvSpPr txBox="1"/>
          <p:nvPr/>
        </p:nvSpPr>
        <p:spPr>
          <a:xfrm>
            <a:off x="5736375" y="1124400"/>
            <a:ext cx="2491800" cy="3694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sv" sz="2500">
                <a:solidFill>
                  <a:srgbClr val="8763A8"/>
                </a:solidFill>
                <a:latin typeface="Bebas Neue"/>
                <a:ea typeface="Bebas Neue"/>
                <a:cs typeface="Bebas Neue"/>
                <a:sym typeface="Bebas Neue"/>
              </a:rPr>
              <a:t>Förmåga</a:t>
            </a:r>
            <a:endParaRPr sz="2500">
              <a:solidFill>
                <a:srgbClr val="8763A8"/>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Char char="●"/>
            </a:pPr>
            <a:r>
              <a:rPr lang="sv" sz="1500">
                <a:solidFill>
                  <a:srgbClr val="434343"/>
                </a:solidFill>
                <a:latin typeface="Comfortaa Light"/>
                <a:ea typeface="Comfortaa Light"/>
                <a:cs typeface="Comfortaa Light"/>
                <a:sym typeface="Comfortaa Light"/>
              </a:rPr>
              <a:t>Kommunikativ</a:t>
            </a:r>
            <a:endParaRPr sz="1500">
              <a:solidFill>
                <a:srgbClr val="434343"/>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Char char="●"/>
            </a:pPr>
            <a:r>
              <a:rPr lang="sv" sz="1500">
                <a:solidFill>
                  <a:srgbClr val="434343"/>
                </a:solidFill>
                <a:latin typeface="Comfortaa Light"/>
                <a:ea typeface="Comfortaa Light"/>
                <a:cs typeface="Comfortaa Light"/>
                <a:sym typeface="Comfortaa Light"/>
              </a:rPr>
              <a:t>Metakognitiv</a:t>
            </a:r>
            <a:br>
              <a:rPr lang="sv" sz="1500">
                <a:solidFill>
                  <a:srgbClr val="434343"/>
                </a:solidFill>
                <a:latin typeface="Comfortaa Light"/>
                <a:ea typeface="Comfortaa Light"/>
                <a:cs typeface="Comfortaa Light"/>
                <a:sym typeface="Comfortaa Light"/>
              </a:rPr>
            </a:br>
            <a:endParaRPr sz="1500">
              <a:solidFill>
                <a:srgbClr val="434343"/>
              </a:solidFill>
              <a:latin typeface="Comfortaa Light"/>
              <a:ea typeface="Comfortaa Light"/>
              <a:cs typeface="Comfortaa Light"/>
              <a:sym typeface="Comfortaa Light"/>
            </a:endParaRPr>
          </a:p>
          <a:p>
            <a:pPr indent="0" lvl="0" marL="0" rtl="0" algn="ctr">
              <a:spcBef>
                <a:spcPts val="0"/>
              </a:spcBef>
              <a:spcAft>
                <a:spcPts val="0"/>
              </a:spcAft>
              <a:buNone/>
            </a:pPr>
            <a:r>
              <a:rPr lang="sv" sz="2500">
                <a:solidFill>
                  <a:srgbClr val="8763A8"/>
                </a:solidFill>
                <a:latin typeface="Bebas Neue"/>
                <a:ea typeface="Bebas Neue"/>
                <a:cs typeface="Bebas Neue"/>
                <a:sym typeface="Bebas Neue"/>
              </a:rPr>
              <a:t>färdighet</a:t>
            </a:r>
            <a:endParaRPr sz="2500">
              <a:solidFill>
                <a:srgbClr val="8763A8"/>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Char char="●"/>
            </a:pPr>
            <a:r>
              <a:rPr lang="sv" sz="1500">
                <a:solidFill>
                  <a:srgbClr val="434343"/>
                </a:solidFill>
                <a:latin typeface="Comfortaa Light"/>
                <a:ea typeface="Comfortaa Light"/>
                <a:cs typeface="Comfortaa Light"/>
                <a:sym typeface="Comfortaa Light"/>
              </a:rPr>
              <a:t>Kritiskt tänkande</a:t>
            </a:r>
            <a:endParaRPr sz="1500">
              <a:solidFill>
                <a:srgbClr val="434343"/>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Char char="●"/>
            </a:pPr>
            <a:r>
              <a:rPr lang="sv" sz="1500">
                <a:solidFill>
                  <a:srgbClr val="434343"/>
                </a:solidFill>
                <a:latin typeface="Comfortaa Light"/>
                <a:ea typeface="Comfortaa Light"/>
                <a:cs typeface="Comfortaa Light"/>
                <a:sym typeface="Comfortaa Light"/>
              </a:rPr>
              <a:t>Samarbete</a:t>
            </a:r>
            <a:endParaRPr sz="1500">
              <a:solidFill>
                <a:srgbClr val="434343"/>
              </a:solidFill>
              <a:latin typeface="Comfortaa Light"/>
              <a:ea typeface="Comfortaa Light"/>
              <a:cs typeface="Comfortaa Light"/>
              <a:sym typeface="Comfortaa Light"/>
            </a:endParaRPr>
          </a:p>
          <a:p>
            <a:pPr indent="0" lvl="0" marL="0" rtl="0" algn="l">
              <a:lnSpc>
                <a:spcPct val="115000"/>
              </a:lnSpc>
              <a:spcBef>
                <a:spcPts val="0"/>
              </a:spcBef>
              <a:spcAft>
                <a:spcPts val="0"/>
              </a:spcAft>
              <a:buNone/>
            </a:pPr>
            <a:r>
              <a:t/>
            </a:r>
            <a:endParaRPr sz="1500">
              <a:solidFill>
                <a:srgbClr val="434343"/>
              </a:solidFill>
              <a:latin typeface="Comfortaa Light"/>
              <a:ea typeface="Comfortaa Light"/>
              <a:cs typeface="Comfortaa Light"/>
              <a:sym typeface="Comfortaa Light"/>
            </a:endParaRPr>
          </a:p>
          <a:p>
            <a:pPr indent="0" lvl="0" marL="0" rtl="0" algn="ctr">
              <a:spcBef>
                <a:spcPts val="0"/>
              </a:spcBef>
              <a:spcAft>
                <a:spcPts val="0"/>
              </a:spcAft>
              <a:buNone/>
            </a:pPr>
            <a:r>
              <a:rPr lang="sv" sz="2500">
                <a:solidFill>
                  <a:srgbClr val="8763A8"/>
                </a:solidFill>
                <a:latin typeface="Bebas Neue"/>
                <a:ea typeface="Bebas Neue"/>
                <a:cs typeface="Bebas Neue"/>
                <a:sym typeface="Bebas Neue"/>
              </a:rPr>
              <a:t>mål</a:t>
            </a:r>
            <a:endParaRPr sz="2500">
              <a:solidFill>
                <a:srgbClr val="8763A8"/>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Char char="●"/>
            </a:pPr>
            <a:r>
              <a:rPr lang="sv" sz="1500">
                <a:solidFill>
                  <a:srgbClr val="434343"/>
                </a:solidFill>
                <a:latin typeface="Comfortaa Light"/>
                <a:ea typeface="Comfortaa Light"/>
                <a:cs typeface="Comfortaa Light"/>
                <a:sym typeface="Comfortaa Light"/>
              </a:rPr>
              <a:t>Konsumtion</a:t>
            </a:r>
            <a:endParaRPr sz="1500">
              <a:solidFill>
                <a:srgbClr val="434343"/>
              </a:solidFill>
              <a:latin typeface="Comfortaa Light"/>
              <a:ea typeface="Comfortaa Light"/>
              <a:cs typeface="Comfortaa Light"/>
              <a:sym typeface="Comfortaa Light"/>
            </a:endParaRPr>
          </a:p>
          <a:p>
            <a:pPr indent="-323850" lvl="0" marL="457200" rtl="0" algn="l">
              <a:lnSpc>
                <a:spcPct val="115000"/>
              </a:lnSpc>
              <a:spcBef>
                <a:spcPts val="0"/>
              </a:spcBef>
              <a:spcAft>
                <a:spcPts val="0"/>
              </a:spcAft>
              <a:buClr>
                <a:srgbClr val="434343"/>
              </a:buClr>
              <a:buSzPts val="1500"/>
              <a:buFont typeface="Comfortaa Light"/>
              <a:buChar char="●"/>
            </a:pPr>
            <a:r>
              <a:rPr lang="sv" sz="1500">
                <a:solidFill>
                  <a:srgbClr val="434343"/>
                </a:solidFill>
                <a:latin typeface="Comfortaa Light"/>
                <a:ea typeface="Comfortaa Light"/>
                <a:cs typeface="Comfortaa Light"/>
                <a:sym typeface="Comfortaa Light"/>
              </a:rPr>
              <a:t>Miljömedvetenhet</a:t>
            </a:r>
            <a:endParaRPr sz="1500">
              <a:solidFill>
                <a:srgbClr val="434343"/>
              </a:solidFill>
              <a:latin typeface="Comfortaa Light"/>
              <a:ea typeface="Comfortaa Light"/>
              <a:cs typeface="Comfortaa Light"/>
              <a:sym typeface="Comfortaa Light"/>
            </a:endParaRPr>
          </a:p>
          <a:p>
            <a:pPr indent="0" lvl="0" marL="0" rtl="0" algn="l">
              <a:lnSpc>
                <a:spcPct val="200000"/>
              </a:lnSpc>
              <a:spcBef>
                <a:spcPts val="0"/>
              </a:spcBef>
              <a:spcAft>
                <a:spcPts val="0"/>
              </a:spcAft>
              <a:buNone/>
            </a:pPr>
            <a:r>
              <a:t/>
            </a:r>
            <a:endParaRPr sz="1500">
              <a:solidFill>
                <a:srgbClr val="434343"/>
              </a:solidFill>
              <a:latin typeface="Comfortaa Light"/>
              <a:ea typeface="Comfortaa Light"/>
              <a:cs typeface="Comfortaa Light"/>
              <a:sym typeface="Comfortaa Light"/>
            </a:endParaRPr>
          </a:p>
        </p:txBody>
      </p:sp>
      <p:sp>
        <p:nvSpPr>
          <p:cNvPr id="239" name="Google Shape;239;p45"/>
          <p:cNvSpPr txBox="1"/>
          <p:nvPr/>
        </p:nvSpPr>
        <p:spPr>
          <a:xfrm rot="1522">
            <a:off x="7121925" y="169800"/>
            <a:ext cx="13554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5000">
                <a:solidFill>
                  <a:srgbClr val="8763A8"/>
                </a:solidFill>
                <a:latin typeface="Bebas Neue"/>
                <a:ea typeface="Bebas Neue"/>
                <a:cs typeface="Bebas Neue"/>
                <a:sym typeface="Bebas Neue"/>
              </a:rPr>
              <a:t>syfte</a:t>
            </a:r>
            <a:endParaRPr sz="5000">
              <a:solidFill>
                <a:srgbClr val="8763A8"/>
              </a:solidFill>
              <a:latin typeface="Bebas Neue"/>
              <a:ea typeface="Bebas Neue"/>
              <a:cs typeface="Bebas Neue"/>
              <a:sym typeface="Bebas Neue"/>
            </a:endParaRPr>
          </a:p>
        </p:txBody>
      </p:sp>
      <p:sp>
        <p:nvSpPr>
          <p:cNvPr id="240" name="Google Shape;240;p45"/>
          <p:cNvSpPr txBox="1"/>
          <p:nvPr/>
        </p:nvSpPr>
        <p:spPr>
          <a:xfrm>
            <a:off x="0" y="1391400"/>
            <a:ext cx="5344200" cy="2360700"/>
          </a:xfrm>
          <a:prstGeom prst="rect">
            <a:avLst/>
          </a:prstGeom>
          <a:noFill/>
          <a:ln>
            <a:noFill/>
          </a:ln>
        </p:spPr>
        <p:txBody>
          <a:bodyPr anchorCtr="0" anchor="ctr" bIns="91425" lIns="91425" spcFirstLastPara="1" rIns="91425" wrap="square" tIns="91425">
            <a:noAutofit/>
          </a:bodyPr>
          <a:lstStyle/>
          <a:p>
            <a:pPr indent="0" lvl="0" marL="0" rtl="0" algn="ctr">
              <a:lnSpc>
                <a:spcPct val="75000"/>
              </a:lnSpc>
              <a:spcBef>
                <a:spcPts val="0"/>
              </a:spcBef>
              <a:spcAft>
                <a:spcPts val="0"/>
              </a:spcAft>
              <a:buClr>
                <a:srgbClr val="000000"/>
              </a:buClr>
              <a:buSzPts val="1100"/>
              <a:buFont typeface="Arial"/>
              <a:buNone/>
            </a:pPr>
            <a:r>
              <a:rPr lang="sv" sz="6100">
                <a:solidFill>
                  <a:srgbClr val="E1D0F1"/>
                </a:solidFill>
                <a:latin typeface="Bebas Neue"/>
                <a:ea typeface="Bebas Neue"/>
                <a:cs typeface="Bebas Neue"/>
                <a:sym typeface="Bebas Neue"/>
              </a:rPr>
              <a:t>varför-då-då?</a:t>
            </a:r>
            <a:endParaRPr sz="6100">
              <a:solidFill>
                <a:srgbClr val="E1D0F1"/>
              </a:solidFill>
              <a:latin typeface="Bebas Neue"/>
              <a:ea typeface="Bebas Neue"/>
              <a:cs typeface="Bebas Neue"/>
              <a:sym typeface="Bebas Neue"/>
            </a:endParaRPr>
          </a:p>
          <a:p>
            <a:pPr indent="0" lvl="0" marL="0" rtl="0" algn="ctr">
              <a:lnSpc>
                <a:spcPct val="75000"/>
              </a:lnSpc>
              <a:spcBef>
                <a:spcPts val="0"/>
              </a:spcBef>
              <a:spcAft>
                <a:spcPts val="0"/>
              </a:spcAft>
              <a:buClr>
                <a:srgbClr val="000000"/>
              </a:buClr>
              <a:buSzPts val="1100"/>
              <a:buFont typeface="Arial"/>
              <a:buNone/>
            </a:pPr>
            <a:r>
              <a:rPr lang="sv" sz="3000">
                <a:solidFill>
                  <a:srgbClr val="E1D0F1"/>
                </a:solidFill>
                <a:latin typeface="Bebas Neue"/>
                <a:ea typeface="Bebas Neue"/>
                <a:cs typeface="Bebas Neue"/>
                <a:sym typeface="Bebas Neue"/>
              </a:rPr>
              <a:t>varför gör vi på detta viset?</a:t>
            </a:r>
            <a:endParaRPr sz="3000">
              <a:solidFill>
                <a:srgbClr val="E1D0F1"/>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